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74" r:id="rId4"/>
    <p:sldId id="261" r:id="rId5"/>
    <p:sldId id="270" r:id="rId6"/>
    <p:sldId id="259" r:id="rId7"/>
    <p:sldId id="260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990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30A9F-CD12-4D60-A35E-233B73A9FD3B}" type="datetimeFigureOut">
              <a:rPr lang="en-US" smtClean="0"/>
              <a:pPr/>
              <a:t>16-Mar-14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77526-C377-4DF6-A6AB-3B5DDAC79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C0E1-5F0B-4F03-9CB2-4C34B0B1E03D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7316-0123-4B73-A843-05C52F4D1EF9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4ED1-3874-4D54-BA03-CDC1AF54E27B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A8EB-ADF2-4E33-B064-E7EAACB58947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145C-539D-4EAD-8EE6-3A6BAD15D79F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BCBB-B8E3-4756-85EC-C337FD2CF433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FA73-CC34-46ED-8551-79E9E1ED57BC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5AE-E08F-442F-B3D5-2AC66A7D2866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40A-786A-4AEC-B845-3F8742DEB119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F33E-CE23-42CE-8D3A-9DAA0695CCF4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457-A838-443C-8E2E-5300039D3B16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D387-524E-4B5B-932C-756151BF6BE7}" type="datetime1">
              <a:rPr lang="en-US" smtClean="0"/>
              <a:pPr/>
              <a:t>16-Mar-14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Smita Asthana @ St. Ann's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arge_transfer_complex" TargetMode="External"/><Relationship Id="rId2" Type="http://schemas.openxmlformats.org/officeDocument/2006/relationships/hyperlink" Target="http://en.wikipedia.org/wiki/Intercalation_(chemistry)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Stoichiometry" TargetMode="External"/><Relationship Id="rId4" Type="http://schemas.openxmlformats.org/officeDocument/2006/relationships/hyperlink" Target="http://en.wikipedia.org/wiki/Electrical_conductivity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ducing_agent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thode" TargetMode="External"/><Relationship Id="rId2" Type="http://schemas.openxmlformats.org/officeDocument/2006/relationships/hyperlink" Target="http://en.wikipedia.org/wiki/Carbon_monofluorid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n.wikipedia.org/wiki/Fluorine" TargetMode="External"/><Relationship Id="rId4" Type="http://schemas.openxmlformats.org/officeDocument/2006/relationships/hyperlink" Target="http://en.wikipedia.org/wiki/Lithium_batter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TExQWFRUWFBgVFxgVFBQUFRYUGBQXFBcVFBQXHCceFxkmHBYVHy8gJCcpLC0sFR8xNTAqNiYrLCkBCQoKDgwOGg8PGjUkHyUsKSwsLCwpKSwsLC8sKSwsLCwsLCwpLCksLCksKSwsLCwsLCwsLCwsLCwsLCwsLCwsLP/AABEIANEAsAMBIgACEQEDEQH/xAAcAAABBAMBAAAAAAAAAAAAAAAABAUGBwIDCAH/xAA9EAACAQMBBgQEBQEGBgMAAAABAgMABBEhBQcSMUFRBhNhcSIygZEUUqGxwRUjQmJygvAIFqLC0eFDU5L/xAAaAQACAwEBAAAAAAAAAAAAAAAABAECAwUG/8QAJhEAAgMAAgICAAcBAAAAAAAAAAECAxEEEiExE0EFIlFhgZGhcf/aAAwDAQACEQMRAD8AvGiio34v8YLZqFUB5mGVU8lH5mx+g61euuVkusV5LRi5PESSiqQvd498GyJgPQRpj2wRUr8A71Bdyi2uAqTH5GXRJMDJXB+V8a45H05VvdxJ1LWXnU4+yxKKKS7T2nHbxNLIcKv3J6ADqTSyTbxGXsVUVVu1N7Mwb+yijVenmcTMffBAFOXhLexHcyrBcKIpWOEYHMbt+XXVWPQHOe9MWcW2tbJGkqpRWssCiik20NoxwRmSVgijqf2A6n0pdJt4jMU0VVm395U7sRbf2cY5MQC7epzovtTFab1ryBwXYTJ1VwASP8LqMg/enXwLVHs/6NnRJLS8KKbvD+3ory3S4hOUccjzVhoysOhBo2z4ghtV4pn4c8gNWb2UUmouT6peTJJt4ONFVptferJk/h4lC/mkyWP+kEAfc1q2Jvk/tAl4iqpOPNjyAvq6HOnqDp2pmXDtjHs0aOqSWstCisQ4IyCMYznpjvmo/tDx9ZxEjzeNh0jBbJ7Bvl/Wl4Vym8itM1Fv0SKiq0vt60jBlhhCHoztxkf6QAM/U1Gbnx5fK3F+IOe3ChX7Yp1fh9zWvwbKieay8aKhG77eKL4tDKAlwi8Xw/LInIso6EaZHrn2m9Iyi4vGYtY8YVRvj/aB/qM+T8pUD/LwDFXlVZb2PAcs5/F2q8cgXEkY+Z1HJk7sBpjqMYpniXKqev8AQ0qn1ZVV1dcR5002u0DFcxyqcGORXBH+FgaSzXDZIOQQcEHQg9iOlb9l2ivNGsreXGXHG5BIVM/EcDUnGaZuu7+zSc9OuY3BAI5EZHsarPe7tYiSCHpwmQ+pJ4R9sH71Kdm7wtnSLhLqIBRycmM4HYPjP0qtd7XiOzuvLkt5w8seUZQrgMhOcqxGNDn70pxZqu1SZlW1GWsi15fZqPbQnIYEHBByCOYI1BFa5r1jSzw/s2Oa5RbmUQxZzI7cRPCNSqgA/EeQp6/kqa9m07EzqHw/eNLaQSt8zwxu3uyAn9TVP+P/ABE013ICfgiYxoOg4Tgn3JBqwbDefswlY1uFQABV41dFwNAOJhgfWqb8fzxi+mMEiyxuxcFDkAtqy564OeXeleHZGubk/wCDOqSi9ZhJf6c6aL64ypOabpL5q1xIzsBnGSBk54R6nHSnbeUpLwbSt0ur/h+nY210pzwCZCvbiZPix9lqOeK9uma6ldj/APIyKOyqSoA+2frUq8F+Mdl7OtlthcFjktJJ5UnC0hxkjTONAB6Cq88cSRC8ka2lWWKQmRShzwliSUOeoOfoRSvFvjXOUmZVTUZNhLtD4cUx7Tm+Gkkl63avLK38yRRI/loSOJyC3CvU8I1PtTN3LU14ZpK1Mtj/AJnkGw7GIsQ0qOGOdTFG/ABnsdB7LUUN2M09+OduWDWdtDZyMzW44FBjcBoyBxZYgfFkBvqar83zE5A96ONyq668/cmuyMYj9+P5+9Jbq9zzNMcl2wNKbDYt3dawwSyAnGUjYrnsWxgfery5ia8Ml3Jkg3bSt/WrXg/MwOPy+W2a6Tqtt1W7NrHNzc489l4VUHIiQ88nq59OQ96smuRbPtLRST1hWm7uljjeRzhUUsx7Koyf2rdTR4utWlsLlE1ZoJAAOp4Tp9eVZFTnjxLts3lzJcMqqXOgUAYUcgSPmOOZNNkqgLSPz6wknoA2REGQf76VlcGkvnDI75r0zjrQBpWXDjtkZ+9PKKMGo+zfEPcfvTk1xQB7cNW+UjhHsP2pC041zR5+g9qANdy+NRTpasGCnuBTNdSA8qV282EA9KAFd0R0ry3I4D3yaSNcDrXizjBx3oA9uWpRs+XKDPQkUhnnBX1rKxlwv1oAdLjAGlaLRhls9v5pPJcVgtwM6dqAN1w1PO7zxpJYXqNxHyXdUmXPwlCccWPzLnIPuKj7XIwax2Ps17i4ihjGWkkVB9TqfYDJ+lAHZANFYouAB2GKyoAKKKKAKX3h7lpXle4sOEhyWaAkJhjqTEx0wTrwnGOnpW9z4A2kisz2cyqoyxIXAA65zr9K6wqA72NqlIoYQcCRmZvUJjA+7Z+lbU1/LYofqXhHtLDnmPYc514CMfmwKy2f4eubiUQxRM8hBIUFRkDU4JIFS+9ugRpUfn2g8UqSRkq6MHUjmCDkU9fw64L8r8m06oxXgdNmbnNpzNj8P5QHWV0UfQAkn7Um2luz2lAGMlvhV5v5kZT6Hi19sV09sq882CKXGPMjR8duJA2P1qvt7m0mDwQ5+HhaQ+rZ4R9hn70lx6vlsUGYwj2lhQ67AnJ1Qj1JAH70JsKdpFiCgszBV+JQCToBliAPrU1nuhw+tR7akuldG7g1Qj4bGJUxSHS23K7UdsGBUH5nljx/0kn9Ka9teAL20kEcqpxEZ+CRW06Z7V0Huu2091suCSQ5cBo2J5twMVBPrgCqt8SbRL3twW5+c49grFQPsBSnF48bZtTfhGVVak8ZXj+Hbjqn/UuK27O8K3E8ohiCl2+UGRV4u4UtgE+npUqur0cOKYL68ZHV0JVlYMpHMMDkEfWmb+HVBflbNJ1RS8D1BuQ2oxAMUaA9WmTA9wuTTbt7dteWbhJPKJIyAkgJx3IIGB/4rp7ZF2ZbeGQ6F4kc+7IGP71SPi3ajNfXBbmJWUA9Ap4VH2H60rxKI3Tak/CMqoKT8ldN4ZuPyj/9CsJtgSoM5X1GeVTRbwAU038+Qa6E+DTFeG/7GJUwSFezdyu0J1R18jy3AYP5wYcJ6/CDmra3dbp4tmnzpGE1wRjixhIweYjB1yfzH9Ka9wu1Xe2uIWJKxSqUz0EgJKj0ypP+qrSriyXV4JtYwoooqpAUUUUAarm5WNC7sEVRksxAAHck1U29DxfY3UAEM4aaJsrhH4XB0ZQ+Mdjnl8NMm9Pxc11ctDGx8iE8OAdHkBwznvg6D29agjQ6Zq0JOD7IlPHqMJtqZ5VqtAssyCVuBCwDtgtwr1IA5nHKvCmWHvWydMUxPkyl7Luxs6F2ZvQ2Z5XCs/AI1ACujq3CowAox8R06VCd5XjixvYkMLSedGx4cxkKyNjiUk8uQI9vWqjM2GAPfnToIc0vGbg+yKJtPUeS7VpDPdF9K23CCtnlYUHHMUzLlSl7NHa2XN4O8f7OsNmww+czuoPGqxtxcZPE2hwMZOAc9Kr7x34ht7i7M9qJFD6yLIoUcf5lwTz6+vvUNnkxThCvEAeeQKwhZKD7IopNPUa5tpH1o2fwPNH55ZYuIcZUZYJnXhHU1lcR4ryBcpnscVrLkSl7LOxsvO4302EQVIllkAUAcKBQABgD4yDVWeNvE0V1cmeCN4+Mf2iuVILDTiUjuMZHpUVuDjlSmzYMg+1YwnKD2JRSa9G07VONc0klvi2gpXPFgVqtUyWH1ph8qTWM0+Vsujc/f2VrZ8BuovPlbjkVm4CDjCoOPGcAdOpNWgrAjI1B7VyDcCprup3iyWt1HbSuWt5XEeCc+W7HCunYZwCOWuelKt69MjoqiiioAK0XpPlPw/NwNj34Tj9a31rnmVFLMQFUEknkANSTQByYZ+/1969e60xTj44s1F1LLbK3kO5YDGqknJ0HJc5I7ZxUYa7q865VvJLCzi4+GLQ2CG7Gs5ZOI02pMzEAZPoNT9hXjXXY1Qqe3B+KnhbnFM0du7n4VZvYE1ukkZdGUg+oNW6vNwnGKpGzWXn/AAgemKbVlLHC5JPQan7CtlyrxngdWRh0ZSp+xqpBleaUrspsItN6W8j8lZvYGt4glVgnA2ScAAEknsMc6t1lm4TjFcs2TWMcuAR6/wAUimjkBIKOCOYKsCPcEUPHIo+JGGdRlTUJNkYbrg/DmvdnSYU+9aYbGWT5UY/Q4+5re2ypk/ufYg1dVTa1J5/wt1fvBRLc5rXHJgnXmK8vdi3UZw9vMumdY3xjnkHGCPWtB2dMq8RjfB68J/XtVVGT9IhJs2yNkHWtOybVpbmKNPneVFXH5iwAP8/SiHZkz8o2x3IwPuasbdDa2lteB7skTn4YSceUjNpq3RznAJ01q/wzztngnrLNw6BFe0UVkVCoZvQ2t5dqsQ5zNg/5Fwx/XhFTOoNva2M8tos0YLNAxZgNSY2GGIHXGFPsDTHGcVbFy9GlbSktKpvXAGhqLbWwegpXcbTHemu5n4zXV5NyksGbJpnSe7XZMK7OtZVhiWRoVLMsaBicYyWAzkio/vY2JCot5FijUl3ViI1BJKhgSQNeR+9QbYG968tI44QsTxIoRVZCpAAwDxKedaNs7yLq7wk5Tg4uIBYwuGGQMNqep61y+PJRui360WreTTNkqALnSo/tJ8ajQg5B7EagilM20NOdNF/dBhgV2uRbFrByySw6N3ebSivLKK5EMaS6rIVRQfMU4YggZ15/WoXvYB/HpxAFTCvDkA8mbI19f3qBeF94N1ZQNbwMiq7l+IoGcMQAcE6Y0HSsNq+NLq4CrcSeaFYlSUQMuRggMoBwdNPQVxqLFVbv0KQkoy0c5Z14aj205uo07Eaa+lYS7W0pBcXZfSurfyFJeBmdiaOjPDV0+0diKzYM0kDxljzLrlMk+pAJ96pyK5KsysCGUlWB0IYaEEd6S2Hje8ihjgineJIwQojwucksSSBknJ60i2ltyaZ+OVgz4wX4VDN242AHER3Otc7i8r4ZNfTF67OjJKkgPM027QYa0ij2rketJbjaQ967FnIi4+BuViwn27nxDLNbXuz8lsW7yQDJyMaPGvocgge9RuC/ycZpg2PtSWCXzYZGifGAynBweY9R6UT3btK0jNlmJZjgAEnmcDlXMq5Spm19MXjZ0bJS92OE0wbUl0NJpNqnFOXhvwpdbRlEcSMEyOKRgRGg6knqewGppq7lRlHwaTsTR0Du92k9xsy1lkyXMQBJ5kqSnEffhzUipJsnZiW8EcEfyRoqDvgDGT6nn9aV1w37EgoooqAOcd6FlB/U5lhjWMLwhgg4QZCOJmwNM6/pUU/CgcqdNuXxe6uHb5mmkJ9PjOn8Uj80cPrU9n6J0QyLqPcfvW6Za0yPqPcfvW+5lBOlQQIpJdcZx+1KUse5zTddNT1BOABnt/FX+SXrSezEs0dbCMqD3FYXEmazE3wKOwqhAkmfHMf+aWRQgqMdRTfdtS3Z0uEX/fWjQPZYa9j1XXvXtzPmsIJsKR6/xQBouNK2W1srKDrWm5Omaz2XLhT71ZSa+ydYpkgAHKvIRnI54rO4ucitMEvCT6j+aqQYTjFWNuk3lyRzx2U7cUMh4Iy3OKQ/KoPVCdMdCRVbzHOax2BEz3luqfO08QXHfzFwf5+lAHYdFFFABRRRQBz5vb8FSWly9zGpa3mYuWAyI5GOWV+wJyQeWuOlV8brSuwnjDAggEHQgjII7EVW283wHYi0aVLeOOTzF+KMeWTk4I+HQ/UVeEHOSivslLXhQLXfSvWusVJ/+VYUHFhm/wAzafYUz7R2XGuSoI+pxTc+DZBa8NXTJLyNEjlm0Gp5Acz7ClX4nHwnQjQg6Ee4NdGbptkWv9MtpY4YvMK/G/AOMyBiDljrnSmrfBs23byXPleYCysnw8bKwyGxz0K8/wDFS1dfeahuGcY68KEN3igXWlSmTY1sBkR6+rMR9s0z7Ut05hQPbT9qZnwpwWto0dLX2NhZpCFVSx6BQST9BSmeCSA8EsbxtjOHRlOPYiuj92lvbQ7Lt5gkMJaMGR8KpLDQlnPU4zz61BN4/iKC5vVMEqygRhDjJAYM2QCRg8+lYU1KyfRvCkI9nhUbXfavBd881Of6RAckxpn/ACimvacKEfKunLQU5P8ADpRWuRs+O19kbQvJlUUtgZIUE4Hc45Ctq2sqaGNu/In9qt/wP4zsU2RJDc8Eb/HCRFGPNlQrlXwo1IzjJ6rUG2ftAFmAOQDoTpkZ0OOntWHHohZJwk8ZnCCk8bInJdfevBcHmfpU2u50I1VSe5Az96Y72Q8acI14gV98jGnvitLeEq1vb/C8qev2N+y9nT3TiO3ieVj0RSfueQHqTV2brN0LWcgu7vhMwB8uNSGEZIwWZuRfGRpoM9atC0t1RQFVVyBkKoUZx6Vvrni4UUUUAFFFFAEQ3i+OP6fCojAaeTIQHUKBzdh15gAdT7VR1z4nnml4p5nkz0Zjwj2XkPoKk++S749plf8A64UX6nL/APdUAdDV65uElJfRMXj0eZ9oac6Zdozg8jWibi717+Gxz1roW8xTRvK3TdYbSlhx5cskedDwuy5B5g4NZNMQ3FnJ7nJP3pG8g5cqWFM1zuz3sjDfOmUu1dKSSSs/Ospo6281BpiXJnJeS7sbMI5SPhyeE9CTjPfHLNZhuFg3Y9qTSuBzGPalSLxKD6Usm09RTRz/AKoCOdN93fggjrWiW3rGGAYz1p+XNcljNndqPLY40PWtoJU5Ga0TNilEHxKDSPZ9uyMd86Yy3r8sVqKE6tW+SAYryI5znpWkr5yXks5tln7td7PlcFret/Z44Y5iSSvZJT1XoG6de4upWBAIOQdQRyI9K5BnyKsrc/vJkSeOxnYtFJ8EJY6xP0TPVDyA6HGOdYlC9aKKKACiitV0+EY5xhScnpgHWgDnDx3fCTad03aUqP8AQAn8UyKoINZ+IIGVzKdQ+pPPDdc+9Nn4nStbanVNxZaUXF4z24alFxgcu1IHnGDmsmuBWRUT3Zp3tHBVc9h+1MtzICdKVQXPwgdhQAruWHSvY2Hljvr+9ImuR1rwXOlABdNSvZsnwLn/AHrTdcThhgVsgm4RwnI99KAHK6kHSsLaUcLA9/4pE91WIuudAG25as9ly/Cfekj3Bb4QMk9udbEjePRlYdeVSotrUicHO4mBGlaLWXBbPUfzSJrusReftUECq4asvC0TPf2qpniNzFjHpIpz9gT9KRrOzfCoJJ7amrE3L2cMO0C91hXEZ8lnYBFcnDDX+8VOn1q6hKS1IlJs6GorwGvaoQFMvjNyLC4K6Hyz6c8Aj7Zp6qHb1LhlsRjk0qBvbBI/UCtqI9rYr90Xgtkio7jJXBxj2zUT2ps9VyVGPbl9qlNzdjhxUc2pLpXd5ahKPkdtxomO77cyt/bJdTTuiMzAIqDLKpxxBydAdelOvi/cbb28Ek8VxKFQA8Dqr82AA49O/apjuUlZtkR8WcLJIq5/IH0x6ZJqVeI9k/ibWWHOC6EA9mGqk+mQK4C6qfn1ois3yc62nh+GJc44m7tg/YchTZteJDk8Iz3AwfvThtVngkaKZSkiHBU/uO47Gmglp3WKJC7scKqjJYnoBXZtlUodYpYNyccxE+3bbp7TaFotxK83EJGRlVlCnhOmDw55EU6byN09nBaie3jdOBlD8Lsw4CCOIhs654dfWrC8AeGjYWEUDfPq8mOXG5yQO+NB9KeNq2vmQSx4BLxuozqMlSBn61xk0p79CizTnCw2DFGMquW7nU/+qTbUtVIORTgL3hyDoRoQehGhFNd7cZBNejmq4wyK8HQl1SxE+3b+ENl7ShYyW3DPCQsgWWVUcEfDIF4tM4OQOoNbd5W6+3hC3MEaJEOFJIwCMHkrqR+ufek3/D/auZ7uX+4ERPdixYfYA/ere23slLq3kgf5XXGRzB5hh6g4P0rgJqu3foQ1Rkc8W1pDEp4EAPfmfudaadqy6GnrxL4YvLJyskLsufhkjUujDvkfL7HWk3h/wTebQkVFiaOPPxSyKVRR1Iz8x9BXUs5FfTI+hqVkc8FqbuvClndbMtZp7SB5OEgu0SFmCuygsca6Ac+1Q/eb4YSzucrCq28uqAIOBXx8SYxgHrj1q6tjbKS2t44I/kjQIO+nU+pOT9a2X+z4542jlRZEbmrAMD9DXKqu+OfZCsZdXpzts+0QD4VUE9gBWraMYGQaWeIbVrO6lgYY4WPB6xnVCPTH7GmS6vweZr0Hyw+PwP8AZdfBZu5jxe7vJYysWCp5kJJyQoIDR57agj6+lWxVGbjdkPJfS3WD5ccZjB7u5Gg9gCT7jvV51527O7w58/YU3eIdiLd20kDnAcaEc1Yaqw9jinGis02nqKnNniPwnfWrlHgdxnR4laRGHcFRp7HBrV4f3eX1/Io8p4o8/FJKpRVHXAOrH0H6V0xRTEuTOS8mjsbEOxNjx2tvHbxDCRqFGeZ7k+pOT9aXUUUsZjbtjw5bXQAuII5cci6gkezcx9DWGx/C1raa28EcZOhKqOIjsWOuPrTrRU6wCiiioArbxzumNzI09o6xyMcuj5EbN1YEAlSeuhB9Kh1juOvpHxNJDEmdSGMjY/wqAM/Uir6orX5p5mlu79DV4Z8NQ2NusEIwo1JPzOx5sx7060UVl7KhRRRQAUUUUAMfijwbbX6BZ0+JfldTwyLns3UehyKhkO4O1D5eed1z8uUXPoWAzVn0VZTkliZOsR7J2TFbRLDAgjjXko/Uk8yT3NLKKKqQFFFFABRRRQAUUUUAFFFFABRRRQAUUUUAFFFFABRRRQAUUUUAFFFFABRRRQ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QSEBQTExQWFRUWFBgVFxgVFBQUFRYUGBQXFBcVFBQXHCceFxkmHBYVHy8gJCcpLC0sFR8xNTAqNiYrLCkBCQoKDgwOGg8PGjUkHyUsKSwsLCwpKSwsLC8sKSwsLCwsLCwpLCksLCksKSwsLCwsLCwsLCwsLCwsLCwsLCwsLP/AABEIANEAsAMBIgACEQEDEQH/xAAcAAABBAMBAAAAAAAAAAAAAAAABAUGBwIDCAH/xAA9EAACAQMBBgQEBQEGBgMAAAABAgMABBEhBQcSMUFRBhNhcSIygZEUUqGxwRUjQmJygvAIFqLC0eFDU5L/xAAaAQACAwEBAAAAAAAAAAAAAAAABAECAwUG/8QAJhEAAgMAAgICAAcBAAAAAAAAAAECAxEEEiExE0EFIlFhgZGhcf/aAAwDAQACEQMRAD8AvGiio34v8YLZqFUB5mGVU8lH5mx+g61euuVkusV5LRi5PESSiqQvd498GyJgPQRpj2wRUr8A71Bdyi2uAqTH5GXRJMDJXB+V8a45H05VvdxJ1LWXnU4+yxKKKS7T2nHbxNLIcKv3J6ADqTSyTbxGXsVUVVu1N7Mwb+yijVenmcTMffBAFOXhLexHcyrBcKIpWOEYHMbt+XXVWPQHOe9MWcW2tbJGkqpRWssCiik20NoxwRmSVgijqf2A6n0pdJt4jMU0VVm395U7sRbf2cY5MQC7epzovtTFab1ryBwXYTJ1VwASP8LqMg/enXwLVHs/6NnRJLS8KKbvD+3ory3S4hOUccjzVhoysOhBo2z4ghtV4pn4c8gNWb2UUmouT6peTJJt4ONFVptferJk/h4lC/mkyWP+kEAfc1q2Jvk/tAl4iqpOPNjyAvq6HOnqDp2pmXDtjHs0aOqSWstCisQ4IyCMYznpjvmo/tDx9ZxEjzeNh0jBbJ7Bvl/Wl4Vym8itM1Fv0SKiq0vt60jBlhhCHoztxkf6QAM/U1Gbnx5fK3F+IOe3ChX7Yp1fh9zWvwbKieay8aKhG77eKL4tDKAlwi8Xw/LInIso6EaZHrn2m9Iyi4vGYtY8YVRvj/aB/qM+T8pUD/LwDFXlVZb2PAcs5/F2q8cgXEkY+Z1HJk7sBpjqMYpniXKqev8AQ0qn1ZVV1dcR5002u0DFcxyqcGORXBH+FgaSzXDZIOQQcEHQg9iOlb9l2ivNGsreXGXHG5BIVM/EcDUnGaZuu7+zSc9OuY3BAI5EZHsarPe7tYiSCHpwmQ+pJ4R9sH71Kdm7wtnSLhLqIBRycmM4HYPjP0qtd7XiOzuvLkt5w8seUZQrgMhOcqxGNDn70pxZqu1SZlW1GWsi15fZqPbQnIYEHBByCOYI1BFa5r1jSzw/s2Oa5RbmUQxZzI7cRPCNSqgA/EeQp6/kqa9m07EzqHw/eNLaQSt8zwxu3uyAn9TVP+P/ABE013ICfgiYxoOg4Tgn3JBqwbDefswlY1uFQABV41dFwNAOJhgfWqb8fzxi+mMEiyxuxcFDkAtqy564OeXeleHZGubk/wCDOqSi9ZhJf6c6aL64ypOabpL5q1xIzsBnGSBk54R6nHSnbeUpLwbSt0ur/h+nY210pzwCZCvbiZPix9lqOeK9uma6ldj/APIyKOyqSoA+2frUq8F+Mdl7OtlthcFjktJJ5UnC0hxkjTONAB6Cq88cSRC8ka2lWWKQmRShzwliSUOeoOfoRSvFvjXOUmZVTUZNhLtD4cUx7Tm+Gkkl63avLK38yRRI/loSOJyC3CvU8I1PtTN3LU14ZpK1Mtj/AJnkGw7GIsQ0qOGOdTFG/ABnsdB7LUUN2M09+OduWDWdtDZyMzW44FBjcBoyBxZYgfFkBvqar83zE5A96ONyq668/cmuyMYj9+P5+9Jbq9zzNMcl2wNKbDYt3dawwSyAnGUjYrnsWxgfery5ia8Ml3Jkg3bSt/WrXg/MwOPy+W2a6Tqtt1W7NrHNzc489l4VUHIiQ88nq59OQ96smuRbPtLRST1hWm7uljjeRzhUUsx7Koyf2rdTR4utWlsLlE1ZoJAAOp4Tp9eVZFTnjxLts3lzJcMqqXOgUAYUcgSPmOOZNNkqgLSPz6wknoA2REGQf76VlcGkvnDI75r0zjrQBpWXDjtkZ+9PKKMGo+zfEPcfvTk1xQB7cNW+UjhHsP2pC041zR5+g9qANdy+NRTpasGCnuBTNdSA8qV282EA9KAFd0R0ry3I4D3yaSNcDrXizjBx3oA9uWpRs+XKDPQkUhnnBX1rKxlwv1oAdLjAGlaLRhls9v5pPJcVgtwM6dqAN1w1PO7zxpJYXqNxHyXdUmXPwlCccWPzLnIPuKj7XIwax2Ps17i4ihjGWkkVB9TqfYDJ+lAHZANFYouAB2GKyoAKKKKAKX3h7lpXle4sOEhyWaAkJhjqTEx0wTrwnGOnpW9z4A2kisz2cyqoyxIXAA65zr9K6wqA72NqlIoYQcCRmZvUJjA+7Z+lbU1/LYofqXhHtLDnmPYc514CMfmwKy2f4eubiUQxRM8hBIUFRkDU4JIFS+9ugRpUfn2g8UqSRkq6MHUjmCDkU9fw64L8r8m06oxXgdNmbnNpzNj8P5QHWV0UfQAkn7Um2luz2lAGMlvhV5v5kZT6Hi19sV09sq882CKXGPMjR8duJA2P1qvt7m0mDwQ5+HhaQ+rZ4R9hn70lx6vlsUGYwj2lhQ67AnJ1Qj1JAH70JsKdpFiCgszBV+JQCToBliAPrU1nuhw+tR7akuldG7g1Qj4bGJUxSHS23K7UdsGBUH5nljx/0kn9Ka9teAL20kEcqpxEZ+CRW06Z7V0Huu2091suCSQ5cBo2J5twMVBPrgCqt8SbRL3twW5+c49grFQPsBSnF48bZtTfhGVVak8ZXj+Hbjqn/UuK27O8K3E8ohiCl2+UGRV4u4UtgE+npUqur0cOKYL68ZHV0JVlYMpHMMDkEfWmb+HVBflbNJ1RS8D1BuQ2oxAMUaA9WmTA9wuTTbt7dteWbhJPKJIyAkgJx3IIGB/4rp7ZF2ZbeGQ6F4kc+7IGP71SPi3ajNfXBbmJWUA9Ap4VH2H60rxKI3Tak/CMqoKT8ldN4ZuPyj/9CsJtgSoM5X1GeVTRbwAU038+Qa6E+DTFeG/7GJUwSFezdyu0J1R18jy3AYP5wYcJ6/CDmra3dbp4tmnzpGE1wRjixhIweYjB1yfzH9Ka9wu1Xe2uIWJKxSqUz0EgJKj0ypP+qrSriyXV4JtYwoooqpAUUUUAarm5WNC7sEVRksxAAHck1U29DxfY3UAEM4aaJsrhH4XB0ZQ+Mdjnl8NMm9Pxc11ctDGx8iE8OAdHkBwznvg6D29agjQ6Zq0JOD7IlPHqMJtqZ5VqtAssyCVuBCwDtgtwr1IA5nHKvCmWHvWydMUxPkyl7Luxs6F2ZvQ2Z5XCs/AI1ACujq3CowAox8R06VCd5XjixvYkMLSedGx4cxkKyNjiUk8uQI9vWqjM2GAPfnToIc0vGbg+yKJtPUeS7VpDPdF9K23CCtnlYUHHMUzLlSl7NHa2XN4O8f7OsNmww+czuoPGqxtxcZPE2hwMZOAc9Kr7x34ht7i7M9qJFD6yLIoUcf5lwTz6+vvUNnkxThCvEAeeQKwhZKD7IopNPUa5tpH1o2fwPNH55ZYuIcZUZYJnXhHU1lcR4ryBcpnscVrLkSl7LOxsvO4302EQVIllkAUAcKBQABgD4yDVWeNvE0V1cmeCN4+Mf2iuVILDTiUjuMZHpUVuDjlSmzYMg+1YwnKD2JRSa9G07VONc0klvi2gpXPFgVqtUyWH1ph8qTWM0+Vsujc/f2VrZ8BuovPlbjkVm4CDjCoOPGcAdOpNWgrAjI1B7VyDcCprup3iyWt1HbSuWt5XEeCc+W7HCunYZwCOWuelKt69MjoqiiioAK0XpPlPw/NwNj34Tj9a31rnmVFLMQFUEknkANSTQByYZ+/1969e60xTj44s1F1LLbK3kO5YDGqknJ0HJc5I7ZxUYa7q865VvJLCzi4+GLQ2CG7Gs5ZOI02pMzEAZPoNT9hXjXXY1Qqe3B+KnhbnFM0du7n4VZvYE1ukkZdGUg+oNW6vNwnGKpGzWXn/AAgemKbVlLHC5JPQan7CtlyrxngdWRh0ZSp+xqpBleaUrspsItN6W8j8lZvYGt4glVgnA2ScAAEknsMc6t1lm4TjFcs2TWMcuAR6/wAUimjkBIKOCOYKsCPcEUPHIo+JGGdRlTUJNkYbrg/DmvdnSYU+9aYbGWT5UY/Q4+5re2ypk/ufYg1dVTa1J5/wt1fvBRLc5rXHJgnXmK8vdi3UZw9vMumdY3xjnkHGCPWtB2dMq8RjfB68J/XtVVGT9IhJs2yNkHWtOybVpbmKNPneVFXH5iwAP8/SiHZkz8o2x3IwPuasbdDa2lteB7skTn4YSceUjNpq3RznAJ01q/wzztngnrLNw6BFe0UVkVCoZvQ2t5dqsQ5zNg/5Fwx/XhFTOoNva2M8tos0YLNAxZgNSY2GGIHXGFPsDTHGcVbFy9GlbSktKpvXAGhqLbWwegpXcbTHemu5n4zXV5NyksGbJpnSe7XZMK7OtZVhiWRoVLMsaBicYyWAzkio/vY2JCot5FijUl3ViI1BJKhgSQNeR+9QbYG968tI44QsTxIoRVZCpAAwDxKedaNs7yLq7wk5Tg4uIBYwuGGQMNqep61y+PJRui360WreTTNkqALnSo/tJ8ajQg5B7EagilM20NOdNF/dBhgV2uRbFrByySw6N3ebSivLKK5EMaS6rIVRQfMU4YggZ15/WoXvYB/HpxAFTCvDkA8mbI19f3qBeF94N1ZQNbwMiq7l+IoGcMQAcE6Y0HSsNq+NLq4CrcSeaFYlSUQMuRggMoBwdNPQVxqLFVbv0KQkoy0c5Z14aj205uo07Eaa+lYS7W0pBcXZfSurfyFJeBmdiaOjPDV0+0diKzYM0kDxljzLrlMk+pAJ96pyK5KsysCGUlWB0IYaEEd6S2Hje8ihjgineJIwQojwucksSSBknJ60i2ltyaZ+OVgz4wX4VDN242AHER3Otc7i8r4ZNfTF67OjJKkgPM027QYa0ij2rketJbjaQ967FnIi4+BuViwn27nxDLNbXuz8lsW7yQDJyMaPGvocgge9RuC/ycZpg2PtSWCXzYZGifGAynBweY9R6UT3btK0jNlmJZjgAEnmcDlXMq5Spm19MXjZ0bJS92OE0wbUl0NJpNqnFOXhvwpdbRlEcSMEyOKRgRGg6knqewGppq7lRlHwaTsTR0Du92k9xsy1lkyXMQBJ5kqSnEffhzUipJsnZiW8EcEfyRoqDvgDGT6nn9aV1w37EgoooqAOcd6FlB/U5lhjWMLwhgg4QZCOJmwNM6/pUU/CgcqdNuXxe6uHb5mmkJ9PjOn8Uj80cPrU9n6J0QyLqPcfvW6Za0yPqPcfvW+5lBOlQQIpJdcZx+1KUse5zTddNT1BOABnt/FX+SXrSezEs0dbCMqD3FYXEmazE3wKOwqhAkmfHMf+aWRQgqMdRTfdtS3Z0uEX/fWjQPZYa9j1XXvXtzPmsIJsKR6/xQBouNK2W1srKDrWm5Omaz2XLhT71ZSa+ydYpkgAHKvIRnI54rO4ucitMEvCT6j+aqQYTjFWNuk3lyRzx2U7cUMh4Iy3OKQ/KoPVCdMdCRVbzHOax2BEz3luqfO08QXHfzFwf5+lAHYdFFFABRRRQBz5vb8FSWly9zGpa3mYuWAyI5GOWV+wJyQeWuOlV8brSuwnjDAggEHQgjII7EVW283wHYi0aVLeOOTzF+KMeWTk4I+HQ/UVeEHOSivslLXhQLXfSvWusVJ/+VYUHFhm/wAzafYUz7R2XGuSoI+pxTc+DZBa8NXTJLyNEjlm0Gp5Acz7ClX4nHwnQjQg6Ee4NdGbptkWv9MtpY4YvMK/G/AOMyBiDljrnSmrfBs23byXPleYCysnw8bKwyGxz0K8/wDFS1dfeahuGcY68KEN3igXWlSmTY1sBkR6+rMR9s0z7Ut05hQPbT9qZnwpwWto0dLX2NhZpCFVSx6BQST9BSmeCSA8EsbxtjOHRlOPYiuj92lvbQ7Lt5gkMJaMGR8KpLDQlnPU4zz61BN4/iKC5vVMEqygRhDjJAYM2QCRg8+lYU1KyfRvCkI9nhUbXfavBd881Of6RAckxpn/ACimvacKEfKunLQU5P8ADpRWuRs+O19kbQvJlUUtgZIUE4Hc45Ctq2sqaGNu/In9qt/wP4zsU2RJDc8Eb/HCRFGPNlQrlXwo1IzjJ6rUG2ftAFmAOQDoTpkZ0OOntWHHohZJwk8ZnCCk8bInJdfevBcHmfpU2u50I1VSe5Az96Y72Q8acI14gV98jGnvitLeEq1vb/C8qev2N+y9nT3TiO3ieVj0RSfueQHqTV2brN0LWcgu7vhMwB8uNSGEZIwWZuRfGRpoM9atC0t1RQFVVyBkKoUZx6Vvrni4UUUUAFFFFAEQ3i+OP6fCojAaeTIQHUKBzdh15gAdT7VR1z4nnml4p5nkz0Zjwj2XkPoKk++S749plf8A64UX6nL/APdUAdDV65uElJfRMXj0eZ9oac6Zdozg8jWibi717+Gxz1roW8xTRvK3TdYbSlhx5cskedDwuy5B5g4NZNMQ3FnJ7nJP3pG8g5cqWFM1zuz3sjDfOmUu1dKSSSs/Ospo6281BpiXJnJeS7sbMI5SPhyeE9CTjPfHLNZhuFg3Y9qTSuBzGPalSLxKD6Usm09RTRz/AKoCOdN93fggjrWiW3rGGAYz1p+XNcljNndqPLY40PWtoJU5Ga0TNilEHxKDSPZ9uyMd86Yy3r8sVqKE6tW+SAYryI5znpWkr5yXks5tln7td7PlcFret/Z44Y5iSSvZJT1XoG6de4upWBAIOQdQRyI9K5BnyKsrc/vJkSeOxnYtFJ8EJY6xP0TPVDyA6HGOdYlC9aKKKACiitV0+EY5xhScnpgHWgDnDx3fCTad03aUqP8AQAn8UyKoINZ+IIGVzKdQ+pPPDdc+9Nn4nStbanVNxZaUXF4z24alFxgcu1IHnGDmsmuBWRUT3Zp3tHBVc9h+1MtzICdKVQXPwgdhQAruWHSvY2Hljvr+9ImuR1rwXOlABdNSvZsnwLn/AHrTdcThhgVsgm4RwnI99KAHK6kHSsLaUcLA9/4pE91WIuudAG25as9ly/Cfekj3Bb4QMk9udbEjePRlYdeVSotrUicHO4mBGlaLWXBbPUfzSJrusReftUECq4asvC0TPf2qpniNzFjHpIpz9gT9KRrOzfCoJJ7amrE3L2cMO0C91hXEZ8lnYBFcnDDX+8VOn1q6hKS1IlJs6GorwGvaoQFMvjNyLC4K6Hyz6c8Aj7Zp6qHb1LhlsRjk0qBvbBI/UCtqI9rYr90Xgtkio7jJXBxj2zUT2ps9VyVGPbl9qlNzdjhxUc2pLpXd5ahKPkdtxomO77cyt/bJdTTuiMzAIqDLKpxxBydAdelOvi/cbb28Ek8VxKFQA8Dqr82AA49O/apjuUlZtkR8WcLJIq5/IH0x6ZJqVeI9k/ibWWHOC6EA9mGqk+mQK4C6qfn1ois3yc62nh+GJc44m7tg/YchTZteJDk8Iz3AwfvThtVngkaKZSkiHBU/uO47Gmglp3WKJC7scKqjJYnoBXZtlUodYpYNyccxE+3bbp7TaFotxK83EJGRlVlCnhOmDw55EU6byN09nBaie3jdOBlD8Lsw4CCOIhs654dfWrC8AeGjYWEUDfPq8mOXG5yQO+NB9KeNq2vmQSx4BLxuozqMlSBn61xk0p79CizTnCw2DFGMquW7nU/+qTbUtVIORTgL3hyDoRoQehGhFNd7cZBNejmq4wyK8HQl1SxE+3b+ENl7ShYyW3DPCQsgWWVUcEfDIF4tM4OQOoNbd5W6+3hC3MEaJEOFJIwCMHkrqR+ufek3/D/auZ7uX+4ERPdixYfYA/ere23slLq3kgf5XXGRzB5hh6g4P0rgJqu3foQ1Rkc8W1pDEp4EAPfmfudaadqy6GnrxL4YvLJyskLsufhkjUujDvkfL7HWk3h/wTebQkVFiaOPPxSyKVRR1Iz8x9BXUs5FfTI+hqVkc8FqbuvClndbMtZp7SB5OEgu0SFmCuygsca6Ac+1Q/eb4YSzucrCq28uqAIOBXx8SYxgHrj1q6tjbKS2t44I/kjQIO+nU+pOT9a2X+z4542jlRZEbmrAMD9DXKqu+OfZCsZdXpzts+0QD4VUE9gBWraMYGQaWeIbVrO6lgYY4WPB6xnVCPTH7GmS6vweZr0Hyw+PwP8AZdfBZu5jxe7vJYysWCp5kJJyQoIDR57agj6+lWxVGbjdkPJfS3WD5ccZjB7u5Gg9gCT7jvV51527O7w58/YU3eIdiLd20kDnAcaEc1Yaqw9jinGis02nqKnNniPwnfWrlHgdxnR4laRGHcFRp7HBrV4f3eX1/Io8p4o8/FJKpRVHXAOrH0H6V0xRTEuTOS8mjsbEOxNjx2tvHbxDCRqFGeZ7k+pOT9aXUUUsZjbtjw5bXQAuII5cci6gkezcx9DWGx/C1raa28EcZOhKqOIjsWOuPrTrRU6wCiiioArbxzumNzI09o6xyMcuj5EbN1YEAlSeuhB9Kh1juOvpHxNJDEmdSGMjY/wqAM/Uir6orX5p5mlu79DV4Z8NQ2NusEIwo1JPzOx5sx7060UVl7KhRRRQAUUUUAMfijwbbX6BZ0+JfldTwyLns3UehyKhkO4O1D5eed1z8uUXPoWAzVn0VZTkliZOsR7J2TFbRLDAgjjXko/Uk8yT3NLKKKqQFFFFABRRRQAUUUUAFFFFABRRRQAUUUUAFFFFABRRRQAUUUUAFFFFABRRRQ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hQSEBQTExQWFRUWFBgVFxgVFBQUFRYUGBQXFBcVFBQXHCceFxkmHBYVHy8gJCcpLC0sFR8xNTAqNiYrLCkBCQoKDgwOGg8PGjUkHyUsKSwsLCwpKSwsLC8sKSwsLCwsLCwpLCksLCksKSwsLCwsLCwsLCwsLCwsLCwsLCwsLP/AABEIANEAsAMBIgACEQEDEQH/xAAcAAABBAMBAAAAAAAAAAAAAAAABAUGBwIDCAH/xAA9EAACAQMBBgQEBQEGBgMAAAABAgMABBEhBQcSMUFRBhNhcSIygZEUUqGxwRUjQmJygvAIFqLC0eFDU5L/xAAaAQACAwEBAAAAAAAAAAAAAAAABAECAwUG/8QAJhEAAgMAAgICAAcBAAAAAAAAAAECAxEEEiExE0EFIlFhgZGhcf/aAAwDAQACEQMRAD8AvGiio34v8YLZqFUB5mGVU8lH5mx+g61euuVkusV5LRi5PESSiqQvd498GyJgPQRpj2wRUr8A71Bdyi2uAqTH5GXRJMDJXB+V8a45H05VvdxJ1LWXnU4+yxKKKS7T2nHbxNLIcKv3J6ADqTSyTbxGXsVUVVu1N7Mwb+yijVenmcTMffBAFOXhLexHcyrBcKIpWOEYHMbt+XXVWPQHOe9MWcW2tbJGkqpRWssCiik20NoxwRmSVgijqf2A6n0pdJt4jMU0VVm395U7sRbf2cY5MQC7epzovtTFab1ryBwXYTJ1VwASP8LqMg/enXwLVHs/6NnRJLS8KKbvD+3ory3S4hOUccjzVhoysOhBo2z4ghtV4pn4c8gNWb2UUmouT6peTJJt4ONFVptferJk/h4lC/mkyWP+kEAfc1q2Jvk/tAl4iqpOPNjyAvq6HOnqDp2pmXDtjHs0aOqSWstCisQ4IyCMYznpjvmo/tDx9ZxEjzeNh0jBbJ7Bvl/Wl4Vym8itM1Fv0SKiq0vt60jBlhhCHoztxkf6QAM/U1Gbnx5fK3F+IOe3ChX7Yp1fh9zWvwbKieay8aKhG77eKL4tDKAlwi8Xw/LInIso6EaZHrn2m9Iyi4vGYtY8YVRvj/aB/qM+T8pUD/LwDFXlVZb2PAcs5/F2q8cgXEkY+Z1HJk7sBpjqMYpniXKqev8AQ0qn1ZVV1dcR5002u0DFcxyqcGORXBH+FgaSzXDZIOQQcEHQg9iOlb9l2ivNGsreXGXHG5BIVM/EcDUnGaZuu7+zSc9OuY3BAI5EZHsarPe7tYiSCHpwmQ+pJ4R9sH71Kdm7wtnSLhLqIBRycmM4HYPjP0qtd7XiOzuvLkt5w8seUZQrgMhOcqxGNDn70pxZqu1SZlW1GWsi15fZqPbQnIYEHBByCOYI1BFa5r1jSzw/s2Oa5RbmUQxZzI7cRPCNSqgA/EeQp6/kqa9m07EzqHw/eNLaQSt8zwxu3uyAn9TVP+P/ABE013ICfgiYxoOg4Tgn3JBqwbDefswlY1uFQABV41dFwNAOJhgfWqb8fzxi+mMEiyxuxcFDkAtqy564OeXeleHZGubk/wCDOqSi9ZhJf6c6aL64ypOabpL5q1xIzsBnGSBk54R6nHSnbeUpLwbSt0ur/h+nY210pzwCZCvbiZPix9lqOeK9uma6ldj/APIyKOyqSoA+2frUq8F+Mdl7OtlthcFjktJJ5UnC0hxkjTONAB6Cq88cSRC8ka2lWWKQmRShzwliSUOeoOfoRSvFvjXOUmZVTUZNhLtD4cUx7Tm+Gkkl63avLK38yRRI/loSOJyC3CvU8I1PtTN3LU14ZpK1Mtj/AJnkGw7GIsQ0qOGOdTFG/ABnsdB7LUUN2M09+OduWDWdtDZyMzW44FBjcBoyBxZYgfFkBvqar83zE5A96ONyq668/cmuyMYj9+P5+9Jbq9zzNMcl2wNKbDYt3dawwSyAnGUjYrnsWxgfery5ia8Ml3Jkg3bSt/WrXg/MwOPy+W2a6Tqtt1W7NrHNzc489l4VUHIiQ88nq59OQ96smuRbPtLRST1hWm7uljjeRzhUUsx7Koyf2rdTR4utWlsLlE1ZoJAAOp4Tp9eVZFTnjxLts3lzJcMqqXOgUAYUcgSPmOOZNNkqgLSPz6wknoA2REGQf76VlcGkvnDI75r0zjrQBpWXDjtkZ+9PKKMGo+zfEPcfvTk1xQB7cNW+UjhHsP2pC041zR5+g9qANdy+NRTpasGCnuBTNdSA8qV282EA9KAFd0R0ry3I4D3yaSNcDrXizjBx3oA9uWpRs+XKDPQkUhnnBX1rKxlwv1oAdLjAGlaLRhls9v5pPJcVgtwM6dqAN1w1PO7zxpJYXqNxHyXdUmXPwlCccWPzLnIPuKj7XIwax2Ps17i4ihjGWkkVB9TqfYDJ+lAHZANFYouAB2GKyoAKKKKAKX3h7lpXle4sOEhyWaAkJhjqTEx0wTrwnGOnpW9z4A2kisz2cyqoyxIXAA65zr9K6wqA72NqlIoYQcCRmZvUJjA+7Z+lbU1/LYofqXhHtLDnmPYc514CMfmwKy2f4eubiUQxRM8hBIUFRkDU4JIFS+9ugRpUfn2g8UqSRkq6MHUjmCDkU9fw64L8r8m06oxXgdNmbnNpzNj8P5QHWV0UfQAkn7Um2luz2lAGMlvhV5v5kZT6Hi19sV09sq882CKXGPMjR8duJA2P1qvt7m0mDwQ5+HhaQ+rZ4R9hn70lx6vlsUGYwj2lhQ67AnJ1Qj1JAH70JsKdpFiCgszBV+JQCToBliAPrU1nuhw+tR7akuldG7g1Qj4bGJUxSHS23K7UdsGBUH5nljx/0kn9Ka9teAL20kEcqpxEZ+CRW06Z7V0Huu2091suCSQ5cBo2J5twMVBPrgCqt8SbRL3twW5+c49grFQPsBSnF48bZtTfhGVVak8ZXj+Hbjqn/UuK27O8K3E8ohiCl2+UGRV4u4UtgE+npUqur0cOKYL68ZHV0JVlYMpHMMDkEfWmb+HVBflbNJ1RS8D1BuQ2oxAMUaA9WmTA9wuTTbt7dteWbhJPKJIyAkgJx3IIGB/4rp7ZF2ZbeGQ6F4kc+7IGP71SPi3ajNfXBbmJWUA9Ap4VH2H60rxKI3Tak/CMqoKT8ldN4ZuPyj/9CsJtgSoM5X1GeVTRbwAU038+Qa6E+DTFeG/7GJUwSFezdyu0J1R18jy3AYP5wYcJ6/CDmra3dbp4tmnzpGE1wRjixhIweYjB1yfzH9Ka9wu1Xe2uIWJKxSqUz0EgJKj0ypP+qrSriyXV4JtYwoooqpAUUUUAarm5WNC7sEVRksxAAHck1U29DxfY3UAEM4aaJsrhH4XB0ZQ+Mdjnl8NMm9Pxc11ctDGx8iE8OAdHkBwznvg6D29agjQ6Zq0JOD7IlPHqMJtqZ5VqtAssyCVuBCwDtgtwr1IA5nHKvCmWHvWydMUxPkyl7Luxs6F2ZvQ2Z5XCs/AI1ACujq3CowAox8R06VCd5XjixvYkMLSedGx4cxkKyNjiUk8uQI9vWqjM2GAPfnToIc0vGbg+yKJtPUeS7VpDPdF9K23CCtnlYUHHMUzLlSl7NHa2XN4O8f7OsNmww+czuoPGqxtxcZPE2hwMZOAc9Kr7x34ht7i7M9qJFD6yLIoUcf5lwTz6+vvUNnkxThCvEAeeQKwhZKD7IopNPUa5tpH1o2fwPNH55ZYuIcZUZYJnXhHU1lcR4ryBcpnscVrLkSl7LOxsvO4302EQVIllkAUAcKBQABgD4yDVWeNvE0V1cmeCN4+Mf2iuVILDTiUjuMZHpUVuDjlSmzYMg+1YwnKD2JRSa9G07VONc0klvi2gpXPFgVqtUyWH1ph8qTWM0+Vsujc/f2VrZ8BuovPlbjkVm4CDjCoOPGcAdOpNWgrAjI1B7VyDcCprup3iyWt1HbSuWt5XEeCc+W7HCunYZwCOWuelKt69MjoqiiioAK0XpPlPw/NwNj34Tj9a31rnmVFLMQFUEknkANSTQByYZ+/1969e60xTj44s1F1LLbK3kO5YDGqknJ0HJc5I7ZxUYa7q865VvJLCzi4+GLQ2CG7Gs5ZOI02pMzEAZPoNT9hXjXXY1Qqe3B+KnhbnFM0du7n4VZvYE1ukkZdGUg+oNW6vNwnGKpGzWXn/AAgemKbVlLHC5JPQan7CtlyrxngdWRh0ZSp+xqpBleaUrspsItN6W8j8lZvYGt4glVgnA2ScAAEknsMc6t1lm4TjFcs2TWMcuAR6/wAUimjkBIKOCOYKsCPcEUPHIo+JGGdRlTUJNkYbrg/DmvdnSYU+9aYbGWT5UY/Q4+5re2ypk/ufYg1dVTa1J5/wt1fvBRLc5rXHJgnXmK8vdi3UZw9vMumdY3xjnkHGCPWtB2dMq8RjfB68J/XtVVGT9IhJs2yNkHWtOybVpbmKNPneVFXH5iwAP8/SiHZkz8o2x3IwPuasbdDa2lteB7skTn4YSceUjNpq3RznAJ01q/wzztngnrLNw6BFe0UVkVCoZvQ2t5dqsQ5zNg/5Fwx/XhFTOoNva2M8tos0YLNAxZgNSY2GGIHXGFPsDTHGcVbFy9GlbSktKpvXAGhqLbWwegpXcbTHemu5n4zXV5NyksGbJpnSe7XZMK7OtZVhiWRoVLMsaBicYyWAzkio/vY2JCot5FijUl3ViI1BJKhgSQNeR+9QbYG968tI44QsTxIoRVZCpAAwDxKedaNs7yLq7wk5Tg4uIBYwuGGQMNqep61y+PJRui360WreTTNkqALnSo/tJ8ajQg5B7EagilM20NOdNF/dBhgV2uRbFrByySw6N3ebSivLKK5EMaS6rIVRQfMU4YggZ15/WoXvYB/HpxAFTCvDkA8mbI19f3qBeF94N1ZQNbwMiq7l+IoGcMQAcE6Y0HSsNq+NLq4CrcSeaFYlSUQMuRggMoBwdNPQVxqLFVbv0KQkoy0c5Z14aj205uo07Eaa+lYS7W0pBcXZfSurfyFJeBmdiaOjPDV0+0diKzYM0kDxljzLrlMk+pAJ96pyK5KsysCGUlWB0IYaEEd6S2Hje8ihjgineJIwQojwucksSSBknJ60i2ltyaZ+OVgz4wX4VDN242AHER3Otc7i8r4ZNfTF67OjJKkgPM027QYa0ij2rketJbjaQ967FnIi4+BuViwn27nxDLNbXuz8lsW7yQDJyMaPGvocgge9RuC/ycZpg2PtSWCXzYZGifGAynBweY9R6UT3btK0jNlmJZjgAEnmcDlXMq5Spm19MXjZ0bJS92OE0wbUl0NJpNqnFOXhvwpdbRlEcSMEyOKRgRGg6knqewGppq7lRlHwaTsTR0Du92k9xsy1lkyXMQBJ5kqSnEffhzUipJsnZiW8EcEfyRoqDvgDGT6nn9aV1w37EgoooqAOcd6FlB/U5lhjWMLwhgg4QZCOJmwNM6/pUU/CgcqdNuXxe6uHb5mmkJ9PjOn8Uj80cPrU9n6J0QyLqPcfvW6Za0yPqPcfvW+5lBOlQQIpJdcZx+1KUse5zTddNT1BOABnt/FX+SXrSezEs0dbCMqD3FYXEmazE3wKOwqhAkmfHMf+aWRQgqMdRTfdtS3Z0uEX/fWjQPZYa9j1XXvXtzPmsIJsKR6/xQBouNK2W1srKDrWm5Omaz2XLhT71ZSa+ydYpkgAHKvIRnI54rO4ucitMEvCT6j+aqQYTjFWNuk3lyRzx2U7cUMh4Iy3OKQ/KoPVCdMdCRVbzHOax2BEz3luqfO08QXHfzFwf5+lAHYdFFFABRRRQBz5vb8FSWly9zGpa3mYuWAyI5GOWV+wJyQeWuOlV8brSuwnjDAggEHQgjII7EVW283wHYi0aVLeOOTzF+KMeWTk4I+HQ/UVeEHOSivslLXhQLXfSvWusVJ/+VYUHFhm/wAzafYUz7R2XGuSoI+pxTc+DZBa8NXTJLyNEjlm0Gp5Acz7ClX4nHwnQjQg6Ee4NdGbptkWv9MtpY4YvMK/G/AOMyBiDljrnSmrfBs23byXPleYCysnw8bKwyGxz0K8/wDFS1dfeahuGcY68KEN3igXWlSmTY1sBkR6+rMR9s0z7Ut05hQPbT9qZnwpwWto0dLX2NhZpCFVSx6BQST9BSmeCSA8EsbxtjOHRlOPYiuj92lvbQ7Lt5gkMJaMGR8KpLDQlnPU4zz61BN4/iKC5vVMEqygRhDjJAYM2QCRg8+lYU1KyfRvCkI9nhUbXfavBd881Of6RAckxpn/ACimvacKEfKunLQU5P8ADpRWuRs+O19kbQvJlUUtgZIUE4Hc45Ctq2sqaGNu/In9qt/wP4zsU2RJDc8Eb/HCRFGPNlQrlXwo1IzjJ6rUG2ftAFmAOQDoTpkZ0OOntWHHohZJwk8ZnCCk8bInJdfevBcHmfpU2u50I1VSe5Az96Y72Q8acI14gV98jGnvitLeEq1vb/C8qev2N+y9nT3TiO3ieVj0RSfueQHqTV2brN0LWcgu7vhMwB8uNSGEZIwWZuRfGRpoM9atC0t1RQFVVyBkKoUZx6Vvrni4UUUUAFFFFAEQ3i+OP6fCojAaeTIQHUKBzdh15gAdT7VR1z4nnml4p5nkz0Zjwj2XkPoKk++S749plf8A64UX6nL/APdUAdDV65uElJfRMXj0eZ9oac6Zdozg8jWibi717+Gxz1roW8xTRvK3TdYbSlhx5cskedDwuy5B5g4NZNMQ3FnJ7nJP3pG8g5cqWFM1zuz3sjDfOmUu1dKSSSs/Ospo6281BpiXJnJeS7sbMI5SPhyeE9CTjPfHLNZhuFg3Y9qTSuBzGPalSLxKD6Usm09RTRz/AKoCOdN93fggjrWiW3rGGAYz1p+XNcljNndqPLY40PWtoJU5Ga0TNilEHxKDSPZ9uyMd86Yy3r8sVqKE6tW+SAYryI5znpWkr5yXks5tln7td7PlcFret/Z44Y5iSSvZJT1XoG6de4upWBAIOQdQRyI9K5BnyKsrc/vJkSeOxnYtFJ8EJY6xP0TPVDyA6HGOdYlC9aKKKACiitV0+EY5xhScnpgHWgDnDx3fCTad03aUqP8AQAn8UyKoINZ+IIGVzKdQ+pPPDdc+9Nn4nStbanVNxZaUXF4z24alFxgcu1IHnGDmsmuBWRUT3Zp3tHBVc9h+1MtzICdKVQXPwgdhQAruWHSvY2Hljvr+9ImuR1rwXOlABdNSvZsnwLn/AHrTdcThhgVsgm4RwnI99KAHK6kHSsLaUcLA9/4pE91WIuudAG25as9ly/Cfekj3Bb4QMk9udbEjePRlYdeVSotrUicHO4mBGlaLWXBbPUfzSJrusReftUECq4asvC0TPf2qpniNzFjHpIpz9gT9KRrOzfCoJJ7amrE3L2cMO0C91hXEZ8lnYBFcnDDX+8VOn1q6hKS1IlJs6GorwGvaoQFMvjNyLC4K6Hyz6c8Aj7Zp6qHb1LhlsRjk0qBvbBI/UCtqI9rYr90Xgtkio7jJXBxj2zUT2ps9VyVGPbl9qlNzdjhxUc2pLpXd5ahKPkdtxomO77cyt/bJdTTuiMzAIqDLKpxxBydAdelOvi/cbb28Ek8VxKFQA8Dqr82AA49O/apjuUlZtkR8WcLJIq5/IH0x6ZJqVeI9k/ibWWHOC6EA9mGqk+mQK4C6qfn1ois3yc62nh+GJc44m7tg/YchTZteJDk8Iz3AwfvThtVngkaKZSkiHBU/uO47Gmglp3WKJC7scKqjJYnoBXZtlUodYpYNyccxE+3bbp7TaFotxK83EJGRlVlCnhOmDw55EU6byN09nBaie3jdOBlD8Lsw4CCOIhs654dfWrC8AeGjYWEUDfPq8mOXG5yQO+NB9KeNq2vmQSx4BLxuozqMlSBn61xk0p79CizTnCw2DFGMquW7nU/+qTbUtVIORTgL3hyDoRoQehGhFNd7cZBNejmq4wyK8HQl1SxE+3b+ENl7ShYyW3DPCQsgWWVUcEfDIF4tM4OQOoNbd5W6+3hC3MEaJEOFJIwCMHkrqR+ufek3/D/auZ7uX+4ERPdixYfYA/ere23slLq3kgf5XXGRzB5hh6g4P0rgJqu3foQ1Rkc8W1pDEp4EAPfmfudaadqy6GnrxL4YvLJyskLsufhkjUujDvkfL7HWk3h/wTebQkVFiaOPPxSyKVRR1Iz8x9BXUs5FfTI+hqVkc8FqbuvClndbMtZp7SB5OEgu0SFmCuygsca6Ac+1Q/eb4YSzucrCq28uqAIOBXx8SYxgHrj1q6tjbKS2t44I/kjQIO+nU+pOT9a2X+z4542jlRZEbmrAMD9DXKqu+OfZCsZdXpzts+0QD4VUE9gBWraMYGQaWeIbVrO6lgYY4WPB6xnVCPTH7GmS6vweZr0Hyw+PwP8AZdfBZu5jxe7vJYysWCp5kJJyQoIDR57agj6+lWxVGbjdkPJfS3WD5ccZjB7u5Gg9gCT7jvV51527O7w58/YU3eIdiLd20kDnAcaEc1Yaqw9jinGis02nqKnNniPwnfWrlHgdxnR4laRGHcFRp7HBrV4f3eX1/Io8p4o8/FJKpRVHXAOrH0H6V0xRTEuTOS8mjsbEOxNjx2tvHbxDCRqFGeZ7k+pOT9aXUUUsZjbtjw5bXQAuII5cci6gkezcx9DWGx/C1raa28EcZOhKqOIjsWOuPrTrRU6wCiiioArbxzumNzI09o6xyMcuj5EbN1YEAlSeuhB9Kh1juOvpHxNJDEmdSGMjY/wqAM/Uir6orX5p5mlu79DV4Z8NQ2NusEIwo1JPzOx5sx7060UVl7KhRRRQAUUUUAMfijwbbX6BZ0+JfldTwyLns3UehyKhkO4O1D5eed1z8uUXPoWAzVn0VZTkliZOsR7J2TFbRLDAgjjXko/Uk8yT3NLKKKqQFFFFABRRRQAUUUUAFFFFABRRRQAUUUUAFFFFABRRRQAUUUUAFFFFABRRRQB//9k="/>
          <p:cNvSpPr>
            <a:spLocks noChangeAspect="1" noChangeArrowheads="1"/>
          </p:cNvSpPr>
          <p:nvPr/>
        </p:nvSpPr>
        <p:spPr bwMode="auto">
          <a:xfrm>
            <a:off x="155575" y="-952500"/>
            <a:ext cx="1676400" cy="1990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upload.wikimedia.org/wikipedia/commons/thumb/a/ae/Potassium-graphite-xtal-3D-SF-A.png/220px-Potassium-graphite-xtal-3D-SF-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0"/>
            <a:ext cx="2095500" cy="2495551"/>
          </a:xfrm>
          <a:prstGeom prst="rect">
            <a:avLst/>
          </a:prstGeom>
          <a:noFill/>
        </p:spPr>
      </p:pic>
      <p:pic>
        <p:nvPicPr>
          <p:cNvPr id="1036" name="Picture 12" descr="http://upload.wikimedia.org/wikipedia/commons/thumb/5/55/Potassium-graphite-xtal-3D-SF-B.png/220px-Potassium-graphite-xtal-3D-SF-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133600"/>
            <a:ext cx="3592286" cy="2743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219200" y="609600"/>
            <a:ext cx="684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Graphite intercalation compounds 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89916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Graphite is perhaps the simplest substance with layered structure. The distance between the layers is large.  Hence the sheets are held together by weak van </a:t>
            </a:r>
            <a:r>
              <a:rPr lang="en-US" dirty="0" err="1" smtClean="0"/>
              <a:t>der</a:t>
            </a:r>
            <a:r>
              <a:rPr lang="en-US" dirty="0" smtClean="0"/>
              <a:t> Waals forces.  Many substances can be </a:t>
            </a:r>
            <a:r>
              <a:rPr lang="en-US" b="1" dirty="0" smtClean="0"/>
              <a:t>introduced in between the layers of graphite</a:t>
            </a:r>
            <a:r>
              <a:rPr lang="en-US" dirty="0" smtClean="0"/>
              <a:t>. The resulting compounds are  known as </a:t>
            </a:r>
            <a:r>
              <a:rPr lang="en-US" b="1" dirty="0" smtClean="0"/>
              <a:t>intercalation compounds</a:t>
            </a:r>
            <a:r>
              <a:rPr lang="en-US" dirty="0" smtClean="0"/>
              <a:t>.  Intercalation compounds consist of layers of different chemical species (similar to sandwiches) .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Graphite intercalation compounds</a:t>
            </a:r>
            <a:r>
              <a:rPr lang="en-US" dirty="0" smtClean="0"/>
              <a:t> (</a:t>
            </a:r>
            <a:r>
              <a:rPr lang="en-US" b="1" dirty="0" smtClean="0"/>
              <a:t>GICs</a:t>
            </a:r>
            <a:r>
              <a:rPr lang="en-US" dirty="0" smtClean="0"/>
              <a:t>) are complex materials having formula </a:t>
            </a:r>
            <a:r>
              <a:rPr lang="en-US" dirty="0" err="1" smtClean="0"/>
              <a:t>XC</a:t>
            </a:r>
            <a:r>
              <a:rPr lang="en-US" baseline="-25000" dirty="0" err="1" smtClean="0"/>
              <a:t>y</a:t>
            </a:r>
            <a:r>
              <a:rPr lang="en-US" dirty="0" smtClean="0"/>
              <a:t> where element or molecule X is inserted (</a:t>
            </a:r>
            <a:r>
              <a:rPr lang="en-US" dirty="0" smtClean="0">
                <a:hlinkClick r:id="rId2" tooltip="Intercalation (chemistry)"/>
              </a:rPr>
              <a:t>intercalated</a:t>
            </a:r>
            <a:r>
              <a:rPr lang="en-US" dirty="0" smtClean="0"/>
              <a:t>) between the graphite layers.  When the host (graphite) and the guest X interact by </a:t>
            </a:r>
            <a:r>
              <a:rPr lang="en-US" dirty="0" smtClean="0">
                <a:hlinkClick r:id="rId3" tooltip="Charge transfer complex"/>
              </a:rPr>
              <a:t>charge transfer</a:t>
            </a:r>
            <a:r>
              <a:rPr lang="en-US" dirty="0" smtClean="0"/>
              <a:t> the in-plane </a:t>
            </a:r>
            <a:r>
              <a:rPr lang="en-US" dirty="0" smtClean="0">
                <a:hlinkClick r:id="rId4" tooltip="Electrical conductivity"/>
              </a:rPr>
              <a:t>electrical conductivity</a:t>
            </a:r>
            <a:r>
              <a:rPr lang="en-US" dirty="0" smtClean="0"/>
              <a:t> generally increases. In a graphite intercalation compound not every layer is necessarily occupied by guests. In  </a:t>
            </a:r>
            <a:r>
              <a:rPr lang="en-US" b="1" i="1" dirty="0" smtClean="0">
                <a:solidFill>
                  <a:srgbClr val="7030A0"/>
                </a:solidFill>
              </a:rPr>
              <a:t>stage 1 </a:t>
            </a:r>
            <a:r>
              <a:rPr lang="en-US" i="1" dirty="0" smtClean="0"/>
              <a:t>compounds</a:t>
            </a:r>
            <a:r>
              <a:rPr lang="en-US" dirty="0" smtClean="0"/>
              <a:t>, graphite layers and intercalated layers alternate and </a:t>
            </a:r>
            <a:r>
              <a:rPr lang="en-US" i="1" dirty="0" smtClean="0"/>
              <a:t>in </a:t>
            </a:r>
            <a:r>
              <a:rPr lang="en-US" b="1" i="1" dirty="0" smtClean="0"/>
              <a:t>stage 2</a:t>
            </a:r>
            <a:r>
              <a:rPr lang="en-US" b="1" dirty="0" smtClean="0"/>
              <a:t> </a:t>
            </a:r>
            <a:r>
              <a:rPr lang="en-US" dirty="0" smtClean="0"/>
              <a:t>compounds, two graphite layers with no guest material in between alternate with an intercalated layer, likewise up to </a:t>
            </a:r>
            <a:r>
              <a:rPr lang="en-US" b="1" dirty="0" smtClean="0"/>
              <a:t>5 stages </a:t>
            </a:r>
            <a:r>
              <a:rPr lang="en-US" dirty="0" smtClean="0"/>
              <a:t>are known. The actual composition may vary and therefore these compounds are an example of </a:t>
            </a:r>
            <a:r>
              <a:rPr lang="en-US" dirty="0" smtClean="0">
                <a:hlinkClick r:id="rId5" tooltip="Stoichiometry"/>
              </a:rPr>
              <a:t>non-</a:t>
            </a:r>
            <a:r>
              <a:rPr lang="en-US" dirty="0" err="1" smtClean="0">
                <a:hlinkClick r:id="rId5" tooltip="Stoichiometry"/>
              </a:rPr>
              <a:t>stoichiometric</a:t>
            </a:r>
            <a:r>
              <a:rPr lang="en-US" dirty="0" smtClean="0"/>
              <a:t> compounds.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09800" y="381000"/>
            <a:ext cx="4799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Graphitic/ </a:t>
            </a:r>
            <a:r>
              <a:rPr lang="en-US" sz="2400" b="1" dirty="0" smtClean="0">
                <a:solidFill>
                  <a:srgbClr val="7030A0"/>
                </a:solidFill>
              </a:rPr>
              <a:t>I</a:t>
            </a:r>
            <a:r>
              <a:rPr lang="en-US" sz="2400" b="1" dirty="0" smtClean="0">
                <a:solidFill>
                  <a:srgbClr val="7030A0"/>
                </a:solidFill>
              </a:rPr>
              <a:t>ntercalation </a:t>
            </a:r>
            <a:r>
              <a:rPr lang="en-US" sz="2400" b="1" dirty="0" smtClean="0">
                <a:solidFill>
                  <a:srgbClr val="7030A0"/>
                </a:solidFill>
              </a:rPr>
              <a:t>compounds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My Documents\HWScan00179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534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ages.flatworldknowledge.com/averillfwk/averillfwk-fig21_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06011"/>
            <a:ext cx="8458200" cy="6051989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09800" y="228600"/>
            <a:ext cx="4614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Graphite intercalation compounds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10191"/>
            <a:ext cx="830580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</a:rPr>
              <a:t>Potassium graphite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longest known and the best studied graphite intercalated compound is with potassium when graphite is heated to about 300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baseline="30000" dirty="0" smtClean="0"/>
              <a:t>C</a:t>
            </a:r>
            <a:r>
              <a:rPr lang="en-US" dirty="0" smtClean="0"/>
              <a:t> with the </a:t>
            </a:r>
            <a:r>
              <a:rPr lang="en-US" dirty="0" err="1" smtClean="0"/>
              <a:t>vapours</a:t>
            </a:r>
            <a:r>
              <a:rPr lang="en-US" dirty="0" smtClean="0"/>
              <a:t> of heavier alkali metals like K, </a:t>
            </a:r>
            <a:r>
              <a:rPr lang="en-US" dirty="0" err="1" smtClean="0"/>
              <a:t>Rb</a:t>
            </a:r>
            <a:r>
              <a:rPr lang="en-US" dirty="0" smtClean="0"/>
              <a:t>, Cs, it absorbs the metal forming a </a:t>
            </a:r>
            <a:r>
              <a:rPr lang="en-US" b="1" dirty="0" smtClean="0"/>
              <a:t>bronze </a:t>
            </a:r>
            <a:r>
              <a:rPr lang="en-US" b="1" dirty="0" err="1" smtClean="0"/>
              <a:t>coloured</a:t>
            </a:r>
            <a:r>
              <a:rPr lang="en-US" b="1" dirty="0" smtClean="0"/>
              <a:t>  first-stage </a:t>
            </a:r>
            <a:r>
              <a:rPr lang="en-US" dirty="0" smtClean="0"/>
              <a:t>compound with a limiting formula C</a:t>
            </a:r>
            <a:r>
              <a:rPr lang="en-US" baseline="-25000" dirty="0" smtClean="0"/>
              <a:t>8</a:t>
            </a:r>
            <a:r>
              <a:rPr lang="en-US" dirty="0" smtClean="0"/>
              <a:t>M.  The bronze </a:t>
            </a:r>
            <a:r>
              <a:rPr lang="en-US" dirty="0" err="1" smtClean="0"/>
              <a:t>colour</a:t>
            </a:r>
            <a:r>
              <a:rPr lang="en-US" dirty="0" smtClean="0"/>
              <a:t> is due to the formation of metal atom clusters at the high concentration of metal.  Further intercalation cannot take place because of electrostatic repulsion.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</a:t>
            </a:r>
            <a:r>
              <a:rPr lang="en-US" b="1" baseline="-25000" dirty="0" smtClean="0"/>
              <a:t>8</a:t>
            </a:r>
            <a:r>
              <a:rPr lang="en-US" b="1" dirty="0" smtClean="0"/>
              <a:t> K is paramagnetic.  </a:t>
            </a:r>
            <a:r>
              <a:rPr lang="en-US" dirty="0" smtClean="0"/>
              <a:t>This implies that an electron from K atom to the </a:t>
            </a:r>
            <a:r>
              <a:rPr lang="el-GR" dirty="0" smtClean="0"/>
              <a:t>π</a:t>
            </a:r>
            <a:r>
              <a:rPr lang="en-US" dirty="0" smtClean="0"/>
              <a:t> system of the graphite sheets is transferred.   The alkali metal intercalate compounds of graphite are highly reactive.  They  may explode when puts into H</a:t>
            </a:r>
            <a:r>
              <a:rPr lang="en-US" baseline="-25000" dirty="0" smtClean="0"/>
              <a:t>2</a:t>
            </a:r>
            <a:r>
              <a:rPr lang="en-US" dirty="0" smtClean="0"/>
              <a:t>O.  They react vigorously in the air also.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C</a:t>
            </a:r>
            <a:r>
              <a:rPr lang="en-US" baseline="-25000" dirty="0" smtClean="0"/>
              <a:t>8</a:t>
            </a:r>
            <a:r>
              <a:rPr lang="en-US" dirty="0" smtClean="0"/>
              <a:t> M is heated to 350</a:t>
            </a:r>
            <a:r>
              <a:rPr lang="en-US" baseline="30000" dirty="0" smtClean="0"/>
              <a:t>0C</a:t>
            </a:r>
            <a:r>
              <a:rPr lang="en-US" dirty="0" smtClean="0"/>
              <a:t> under reduced pressure, the metal is lost and a series of intercalation compounds are formed.  The </a:t>
            </a:r>
            <a:r>
              <a:rPr lang="en-US" dirty="0" err="1" smtClean="0"/>
              <a:t>colour</a:t>
            </a:r>
            <a:r>
              <a:rPr lang="en-US" dirty="0" smtClean="0"/>
              <a:t>, composition and the number of layers invaded by the metal are given in the following table.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3600" y="304800"/>
            <a:ext cx="4614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Graphite intercalation compounds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3429000"/>
            <a:ext cx="8915400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KC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8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form of potassium graphite is one of the strongest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2" tooltip="Reducing agents"/>
              </a:rPr>
              <a:t>reducing agents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known. Structurally, composition can be explained by assuming that the potassium to potassium distance is twice the distance between hexagons in the carbon framework. The bond between graphite and potassium atoms is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ionic </a:t>
            </a:r>
            <a:r>
              <a:rPr lang="en-US" sz="2000" dirty="0" smtClean="0"/>
              <a:t>as graphite accepts electrons from Metals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the compound is more electrically conductive than α-graphite.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066800"/>
          <a:ext cx="86106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143000"/>
                <a:gridCol w="1828800"/>
                <a:gridCol w="1219200"/>
                <a:gridCol w="1371600"/>
                <a:gridCol w="1219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Composition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8 </a:t>
                      </a:r>
                      <a:r>
                        <a:rPr lang="en-US" baseline="0" dirty="0" smtClean="0"/>
                        <a:t>M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24 </a:t>
                      </a:r>
                      <a:r>
                        <a:rPr lang="en-US" baseline="0" dirty="0" smtClean="0"/>
                        <a:t>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36 </a:t>
                      </a:r>
                      <a:r>
                        <a:rPr lang="en-US" baseline="0" dirty="0" smtClean="0"/>
                        <a:t>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48</a:t>
                      </a:r>
                      <a:r>
                        <a:rPr lang="en-US" baseline="0" dirty="0" smtClean="0"/>
                        <a:t>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60 </a:t>
                      </a:r>
                      <a:r>
                        <a:rPr lang="en-US" baseline="0" dirty="0" smtClean="0"/>
                        <a:t>M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7030A0"/>
                          </a:solidFill>
                        </a:rPr>
                        <a:t>Colour</a:t>
                      </a:r>
                      <a:r>
                        <a:rPr lang="en-US" sz="2400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No. of layers </a:t>
                      </a:r>
                    </a:p>
                    <a:p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Invaded 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C9900"/>
                          </a:solidFill>
                        </a:rPr>
                        <a:t>Bronze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b="1" dirty="0" smtClean="0">
                          <a:solidFill>
                            <a:srgbClr val="0000CC"/>
                          </a:solidFill>
                        </a:rPr>
                        <a:t>Every</a:t>
                      </a:r>
                      <a:r>
                        <a:rPr lang="en-US" b="1" baseline="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 smtClean="0"/>
                        <a:t>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66CC"/>
                          </a:solidFill>
                        </a:rPr>
                        <a:t>Steel blue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Every </a:t>
                      </a:r>
                      <a:r>
                        <a:rPr lang="en-US" b="1" dirty="0" smtClean="0">
                          <a:solidFill>
                            <a:srgbClr val="0000CC"/>
                          </a:solidFill>
                        </a:rPr>
                        <a:t>Second </a:t>
                      </a:r>
                    </a:p>
                    <a:p>
                      <a:r>
                        <a:rPr lang="en-US" dirty="0" smtClean="0"/>
                        <a:t>Layer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CC"/>
                          </a:solidFill>
                        </a:rPr>
                        <a:t>Blue </a:t>
                      </a:r>
                      <a:endParaRPr lang="en-US" sz="2400" b="1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Every  </a:t>
                      </a:r>
                      <a:r>
                        <a:rPr lang="en-US" b="1" dirty="0" smtClean="0">
                          <a:solidFill>
                            <a:srgbClr val="0000CC"/>
                          </a:solidFill>
                        </a:rPr>
                        <a:t>Third </a:t>
                      </a:r>
                    </a:p>
                    <a:p>
                      <a:r>
                        <a:rPr lang="en-US" dirty="0" smtClean="0"/>
                        <a:t>Layer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Black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Every </a:t>
                      </a:r>
                      <a:r>
                        <a:rPr lang="en-US" b="1" dirty="0" smtClean="0">
                          <a:solidFill>
                            <a:srgbClr val="0000CC"/>
                          </a:solidFill>
                        </a:rPr>
                        <a:t>fourth</a:t>
                      </a:r>
                    </a:p>
                    <a:p>
                      <a:r>
                        <a:rPr lang="en-US" dirty="0" smtClean="0"/>
                        <a:t>Layer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Black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Every </a:t>
                      </a:r>
                      <a:r>
                        <a:rPr lang="en-US" b="1" dirty="0" smtClean="0">
                          <a:solidFill>
                            <a:srgbClr val="0000CC"/>
                          </a:solidFill>
                        </a:rPr>
                        <a:t>fifth</a:t>
                      </a:r>
                    </a:p>
                    <a:p>
                      <a:r>
                        <a:rPr lang="en-US" dirty="0" smtClean="0"/>
                        <a:t>layer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0" y="304800"/>
            <a:ext cx="4614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Graphite intercalation compounds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19200"/>
            <a:ext cx="78486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</a:rPr>
              <a:t>Carbon fluorides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Because of the valence bands and conduction bands having similar energies, </a:t>
            </a:r>
            <a:r>
              <a:rPr lang="en-US" b="1" dirty="0" smtClean="0"/>
              <a:t>graphite can either accept or donate electrons.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With Cl</a:t>
            </a:r>
            <a:r>
              <a:rPr lang="en-US" baseline="-25000" dirty="0" smtClean="0"/>
              <a:t>2   </a:t>
            </a:r>
            <a:r>
              <a:rPr lang="en-US" dirty="0" smtClean="0"/>
              <a:t>and  Br</a:t>
            </a:r>
            <a:r>
              <a:rPr lang="en-US" baseline="-25000" dirty="0" smtClean="0"/>
              <a:t>2</a:t>
            </a:r>
            <a:r>
              <a:rPr lang="en-US" dirty="0" smtClean="0"/>
              <a:t> , the bonding electrons from graphite are removed.  This leaves a “positive hole” in  graphite.  The positive hole can migrate  and therefore can carry current.  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2" tooltip="Carbon monofluoride"/>
              </a:rPr>
              <a:t>Carbon </a:t>
            </a:r>
            <a:r>
              <a:rPr lang="en-US" dirty="0" err="1" smtClean="0">
                <a:hlinkClick r:id="rId2" tooltip="Carbon monofluoride"/>
              </a:rPr>
              <a:t>monofluoride</a:t>
            </a:r>
            <a:r>
              <a:rPr lang="en-US" dirty="0" smtClean="0"/>
              <a:t> is denoted as (CF)</a:t>
            </a:r>
            <a:r>
              <a:rPr lang="en-US" baseline="-25000" dirty="0" smtClean="0"/>
              <a:t>x</a:t>
            </a:r>
            <a:r>
              <a:rPr lang="en-US" dirty="0" smtClean="0"/>
              <a:t> and used as a </a:t>
            </a:r>
            <a:r>
              <a:rPr lang="en-US" dirty="0" smtClean="0">
                <a:hlinkClick r:id="rId3" tooltip="Cathode"/>
              </a:rPr>
              <a:t>cathode</a:t>
            </a:r>
            <a:r>
              <a:rPr lang="en-US" dirty="0" smtClean="0"/>
              <a:t> material in one type of primary (non-rechargeable) </a:t>
            </a:r>
            <a:r>
              <a:rPr lang="en-US" dirty="0" smtClean="0">
                <a:hlinkClick r:id="rId4" tooltip="Lithium battery"/>
              </a:rPr>
              <a:t>lithium batteries</a:t>
            </a:r>
            <a:r>
              <a:rPr lang="en-US" dirty="0" smtClean="0"/>
              <a:t>. It is prepared by reaction of gaseous </a:t>
            </a:r>
            <a:r>
              <a:rPr lang="en-US" dirty="0" smtClean="0">
                <a:hlinkClick r:id="rId5" tooltip="Fluorine"/>
              </a:rPr>
              <a:t>fluorine</a:t>
            </a:r>
            <a:r>
              <a:rPr lang="en-US" dirty="0" smtClean="0"/>
              <a:t> with graphitic carbon at 215–230 °C. The color is </a:t>
            </a:r>
            <a:r>
              <a:rPr lang="en-US" dirty="0" err="1" smtClean="0"/>
              <a:t>greyish</a:t>
            </a:r>
            <a:r>
              <a:rPr lang="en-US" dirty="0" smtClean="0"/>
              <a:t>, white, or yellow. The bond between the carbon and fluorine atoms is </a:t>
            </a:r>
            <a:r>
              <a:rPr lang="en-US" b="1" dirty="0" smtClean="0"/>
              <a:t>covalent. </a:t>
            </a:r>
            <a:r>
              <a:rPr lang="en-US" dirty="0" smtClean="0"/>
              <a:t>The compound is </a:t>
            </a:r>
            <a:r>
              <a:rPr lang="en-US" b="1" dirty="0" smtClean="0"/>
              <a:t>not electrically conductive </a:t>
            </a:r>
            <a:r>
              <a:rPr lang="en-US" dirty="0" smtClean="0"/>
              <a:t>which makes the addition of conductive fillers necessary for battery use.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533400"/>
            <a:ext cx="4614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Graphite intercalation compounds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90600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</a:rPr>
              <a:t>Graphite oxide or graphitic oxide  </a:t>
            </a:r>
            <a:r>
              <a:rPr lang="en-US" dirty="0" smtClean="0"/>
              <a:t>-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These compounds are formed between O and F with graphite.  These compounds are </a:t>
            </a:r>
            <a:r>
              <a:rPr lang="en-US" b="1" dirty="0" smtClean="0"/>
              <a:t>non conductors</a:t>
            </a:r>
            <a:r>
              <a:rPr lang="en-US" dirty="0" smtClean="0"/>
              <a:t>.  Graphite oxide or graphitic oxide is a non-</a:t>
            </a:r>
            <a:r>
              <a:rPr lang="en-US" dirty="0" err="1" smtClean="0"/>
              <a:t>stoichiometric</a:t>
            </a:r>
            <a:r>
              <a:rPr lang="en-US" dirty="0" smtClean="0"/>
              <a:t> substance formed  by the action of strong oxidizing agents like concentrated NHO</a:t>
            </a:r>
            <a:r>
              <a:rPr lang="en-US" baseline="-25000" dirty="0" smtClean="0"/>
              <a:t>3</a:t>
            </a:r>
            <a:r>
              <a:rPr lang="en-US" dirty="0" smtClean="0"/>
              <a:t>; HClO</a:t>
            </a:r>
            <a:r>
              <a:rPr lang="en-US" baseline="-25000" dirty="0" smtClean="0"/>
              <a:t>4 </a:t>
            </a:r>
            <a:r>
              <a:rPr lang="en-US" dirty="0" smtClean="0"/>
              <a:t>with  graphite.  It is an unstable, pale lemon </a:t>
            </a:r>
            <a:r>
              <a:rPr lang="en-US" dirty="0" err="1" smtClean="0"/>
              <a:t>coloured</a:t>
            </a:r>
            <a:r>
              <a:rPr lang="en-US" dirty="0" smtClean="0"/>
              <a:t> substance that decomposes slowly at 70</a:t>
            </a:r>
            <a:r>
              <a:rPr lang="en-US" baseline="30000" dirty="0" smtClean="0"/>
              <a:t>0</a:t>
            </a:r>
            <a:r>
              <a:rPr lang="en-US" dirty="0" smtClean="0"/>
              <a:t>C.  </a:t>
            </a:r>
            <a:r>
              <a:rPr lang="en-US" baseline="-25000" dirty="0" smtClean="0"/>
              <a:t>  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The interlayer's </a:t>
            </a:r>
            <a:r>
              <a:rPr lang="en-US" dirty="0" smtClean="0"/>
              <a:t>spacing increases in the oxide to 6-7 </a:t>
            </a:r>
            <a:r>
              <a:rPr lang="en-US" smtClean="0"/>
              <a:t>Å . </a:t>
            </a:r>
            <a:r>
              <a:rPr lang="en-US" dirty="0" smtClean="0"/>
              <a:t>In the oxide all four electrons on a carbon atom are involved in  bonding .  Thus the mobile </a:t>
            </a:r>
            <a:r>
              <a:rPr lang="el-GR" dirty="0" smtClean="0"/>
              <a:t>π</a:t>
            </a:r>
            <a:r>
              <a:rPr lang="en-US" dirty="0" smtClean="0"/>
              <a:t>-electrons found in graphite may </a:t>
            </a:r>
            <a:r>
              <a:rPr lang="en-US" b="1" dirty="0" smtClean="0"/>
              <a:t>cease to be delocalized</a:t>
            </a:r>
            <a:r>
              <a:rPr lang="en-US" dirty="0" smtClean="0"/>
              <a:t>.  This explain the non conductivity of electricity of these compounds.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33600" y="381000"/>
            <a:ext cx="53590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Graphite intercalation compounds 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Smita Asthana @ St. Ann's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751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Asthana</cp:lastModifiedBy>
  <cp:revision>23</cp:revision>
  <dcterms:created xsi:type="dcterms:W3CDTF">2006-08-16T00:00:00Z</dcterms:created>
  <dcterms:modified xsi:type="dcterms:W3CDTF">2014-03-16T14:48:20Z</dcterms:modified>
</cp:coreProperties>
</file>