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0"/>
            <a:ext cx="89916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Spectral properties   </a:t>
            </a: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Colour</a:t>
            </a:r>
            <a:r>
              <a:rPr lang="en-US" sz="2400" b="1" dirty="0" smtClean="0">
                <a:solidFill>
                  <a:srgbClr val="0000FF"/>
                </a:solidFill>
              </a:rPr>
              <a:t> of Transition metal complexes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948690"/>
            <a:ext cx="8610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 substance exhibit </a:t>
            </a:r>
            <a:r>
              <a:rPr lang="en-US" dirty="0" err="1" smtClean="0"/>
              <a:t>colour</a:t>
            </a:r>
            <a:r>
              <a:rPr lang="en-US" dirty="0" smtClean="0"/>
              <a:t> because it has property of absorbing certain radiation from visible range and radiates the complimentary </a:t>
            </a:r>
            <a:r>
              <a:rPr lang="en-US" dirty="0" err="1" smtClean="0"/>
              <a:t>colour</a:t>
            </a:r>
            <a:r>
              <a:rPr lang="en-US" dirty="0" smtClean="0"/>
              <a:t> of absorbed light. In transition metal complexes the energy difference between two sets of d- </a:t>
            </a:r>
            <a:r>
              <a:rPr lang="en-US" dirty="0" err="1" smtClean="0"/>
              <a:t>orbitals</a:t>
            </a:r>
            <a:r>
              <a:rPr lang="en-US" dirty="0" smtClean="0"/>
              <a:t> is small. Thus an electronic transition between  low energy d- orbital (t</a:t>
            </a:r>
            <a:r>
              <a:rPr lang="en-US" baseline="-25000" dirty="0" smtClean="0"/>
              <a:t>2g</a:t>
            </a:r>
            <a:r>
              <a:rPr lang="en-US" dirty="0" smtClean="0"/>
              <a:t>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in octahedral complexes and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 to  t</a:t>
            </a:r>
            <a:r>
              <a:rPr lang="en-US" baseline="-25000" dirty="0" smtClean="0"/>
              <a:t>2g</a:t>
            </a:r>
            <a:r>
              <a:rPr lang="en-US" dirty="0" smtClean="0"/>
              <a:t>  in tetrahedral complexes) can easily be achieved by absorbing low energy radiations and reflect them also in visible range of spectrum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The d-d transitions depend on –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oxidation state of the metal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No. of </a:t>
            </a:r>
            <a:r>
              <a:rPr lang="en-US" dirty="0" err="1" smtClean="0"/>
              <a:t>ligands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Nature of </a:t>
            </a:r>
            <a:r>
              <a:rPr lang="en-US" dirty="0" err="1" smtClean="0"/>
              <a:t>ligands</a:t>
            </a:r>
            <a:endParaRPr lang="en-US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Geometry of the </a:t>
            </a:r>
            <a:r>
              <a:rPr lang="en-US" dirty="0" err="1" smtClean="0"/>
              <a:t>comples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143000"/>
            <a:ext cx="8229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If </a:t>
            </a:r>
            <a:r>
              <a:rPr lang="el-GR" dirty="0" smtClean="0"/>
              <a:t>λ</a:t>
            </a:r>
            <a:r>
              <a:rPr lang="en-US" dirty="0" smtClean="0"/>
              <a:t> is wave length of radiation absorbed, its energy </a:t>
            </a:r>
            <a:r>
              <a:rPr lang="en-US" b="1" dirty="0" smtClean="0">
                <a:solidFill>
                  <a:srgbClr val="FF0000"/>
                </a:solidFill>
              </a:rPr>
              <a:t>E </a:t>
            </a:r>
            <a:r>
              <a:rPr lang="en-US" b="1" dirty="0" smtClean="0">
                <a:solidFill>
                  <a:srgbClr val="FF0000"/>
                </a:solidFill>
              </a:rPr>
              <a:t>= </a:t>
            </a:r>
            <a:r>
              <a:rPr lang="en-US" b="1" dirty="0" err="1" smtClean="0">
                <a:solidFill>
                  <a:srgbClr val="FF0000"/>
                </a:solidFill>
              </a:rPr>
              <a:t>hc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l-GR" b="1" dirty="0" smtClean="0">
                <a:solidFill>
                  <a:srgbClr val="FF0000"/>
                </a:solidFill>
              </a:rPr>
              <a:t> λ </a:t>
            </a:r>
            <a:r>
              <a:rPr lang="en-US" baseline="30000" dirty="0" smtClean="0"/>
              <a:t>,</a:t>
            </a:r>
            <a:r>
              <a:rPr lang="en-US" dirty="0" smtClean="0"/>
              <a:t> where c = velocity of light, h = Planck’s constant. For example </a:t>
            </a:r>
            <a:r>
              <a:rPr lang="en-US" dirty="0" smtClean="0">
                <a:latin typeface="Calibri" pitchFamily="34" charset="0"/>
              </a:rPr>
              <a:t>[Ti(H</a:t>
            </a:r>
            <a:r>
              <a:rPr lang="en-US" baseline="-25000" dirty="0" smtClean="0">
                <a:latin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</a:rPr>
              <a:t>O)</a:t>
            </a:r>
            <a:r>
              <a:rPr lang="en-US" baseline="-25000" dirty="0" smtClean="0">
                <a:latin typeface="Calibri" pitchFamily="34" charset="0"/>
              </a:rPr>
              <a:t>6</a:t>
            </a:r>
            <a:r>
              <a:rPr lang="en-US" dirty="0" smtClean="0">
                <a:latin typeface="Calibri" pitchFamily="34" charset="0"/>
              </a:rPr>
              <a:t>]</a:t>
            </a:r>
            <a:r>
              <a:rPr lang="en-US" baseline="30000" dirty="0" smtClean="0">
                <a:latin typeface="Calibri" pitchFamily="34" charset="0"/>
              </a:rPr>
              <a:t>+.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Calibri" pitchFamily="34" charset="0"/>
              </a:rPr>
              <a:t>Ti has d</a:t>
            </a:r>
            <a:r>
              <a:rPr lang="en-US" baseline="30000" dirty="0" smtClean="0">
                <a:latin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</a:rPr>
              <a:t>configuration and single electron occupies </a:t>
            </a:r>
            <a:r>
              <a:rPr lang="en-US" dirty="0" smtClean="0"/>
              <a:t>t</a:t>
            </a:r>
            <a:r>
              <a:rPr lang="en-US" baseline="-25000" dirty="0" smtClean="0"/>
              <a:t>2g</a:t>
            </a:r>
            <a:r>
              <a:rPr lang="en-US" dirty="0" smtClean="0"/>
              <a:t>  orbital. </a:t>
            </a:r>
            <a:r>
              <a:rPr lang="en-US" dirty="0" smtClean="0"/>
              <a:t>When light energy is passed thru its solution it </a:t>
            </a:r>
            <a:r>
              <a:rPr lang="en-US" dirty="0" smtClean="0"/>
              <a:t>absorbs green light at approx. wave length of 5000 </a:t>
            </a:r>
            <a:r>
              <a:rPr lang="en-US" dirty="0" smtClean="0"/>
              <a:t>A and electron goes to high energy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 </a:t>
            </a:r>
            <a:r>
              <a:rPr lang="en-US" dirty="0" smtClean="0"/>
              <a:t> orbital . This </a:t>
            </a:r>
            <a:r>
              <a:rPr lang="en-US" b="1" dirty="0" smtClean="0"/>
              <a:t>is d-d transition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 </a:t>
            </a:r>
            <a:r>
              <a:rPr lang="en-US" dirty="0" smtClean="0"/>
              <a:t>per the above formula the energy is found to be 240 </a:t>
            </a:r>
            <a:r>
              <a:rPr lang="en-US" dirty="0" err="1" smtClean="0"/>
              <a:t>Kj</a:t>
            </a:r>
            <a:r>
              <a:rPr lang="en-US" dirty="0" smtClean="0"/>
              <a:t>/mole. This </a:t>
            </a:r>
            <a:r>
              <a:rPr lang="en-US" dirty="0" err="1" smtClean="0"/>
              <a:t>enegy</a:t>
            </a:r>
            <a:r>
              <a:rPr lang="en-US" dirty="0" smtClean="0"/>
              <a:t> is </a:t>
            </a:r>
            <a:r>
              <a:rPr lang="en-US" dirty="0" smtClean="0"/>
              <a:t>equivalent to Crystal field splitting energy  </a:t>
            </a:r>
            <a:r>
              <a:rPr lang="el-GR" dirty="0" smtClean="0"/>
              <a:t>Δ</a:t>
            </a:r>
            <a:r>
              <a:rPr lang="en-US" baseline="30000" dirty="0" smtClean="0"/>
              <a:t>o</a:t>
            </a:r>
            <a:r>
              <a:rPr lang="en-US" dirty="0" smtClean="0"/>
              <a:t>, the energy required to promote electron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baseline="-25000" dirty="0" smtClean="0"/>
              <a:t> </a:t>
            </a:r>
            <a:r>
              <a:rPr lang="en-US" dirty="0" smtClean="0"/>
              <a:t> level and bring about d-d transition.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Since </a:t>
            </a:r>
            <a:r>
              <a:rPr lang="en-US" dirty="0" smtClean="0"/>
              <a:t>green – yellow light is absorbed, violet – purple light is reflected.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228600"/>
            <a:ext cx="507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Colour</a:t>
            </a:r>
            <a:r>
              <a:rPr lang="en-US" sz="2400" b="1" dirty="0" smtClean="0">
                <a:solidFill>
                  <a:srgbClr val="0000FF"/>
                </a:solidFill>
              </a:rPr>
              <a:t> of Transition metal complexes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1.gstatic.com/images?q=tbn:ANd9GcTdYsfEwL9o2B5_LYQV2tiGET1fcXz8rofRuMckaRC8DMZDatomj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914400"/>
            <a:ext cx="6931343" cy="480060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rot="5400000" flipH="1" flipV="1">
            <a:off x="6172994" y="3885406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4039394" y="3123406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1600994" y="4723606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6325394" y="1980406"/>
            <a:ext cx="304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5449094" y="2856706"/>
            <a:ext cx="1600200" cy="158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5677694" y="2932906"/>
            <a:ext cx="1447800" cy="1588"/>
          </a:xfrm>
          <a:prstGeom prst="straightConnector1">
            <a:avLst/>
          </a:prstGeom>
          <a:ln w="1905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2133600"/>
            <a:ext cx="834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</a:rPr>
              <a:t>Green</a:t>
            </a:r>
            <a:endParaRPr lang="en-US" sz="2000" b="1" dirty="0">
              <a:solidFill>
                <a:srgbClr val="0066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029200" y="2286000"/>
            <a:ext cx="609600" cy="1524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553200" y="2667000"/>
            <a:ext cx="685800" cy="152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2514600"/>
            <a:ext cx="816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Violet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6019800"/>
            <a:ext cx="2114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d – d transition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47800" y="6019800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[Ti(H</a:t>
            </a:r>
            <a:r>
              <a:rPr lang="en-US" sz="2400" b="1" baseline="-25000" dirty="0" smtClean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O)</a:t>
            </a:r>
            <a:r>
              <a:rPr lang="en-US" sz="2400" b="1" baseline="-25000" dirty="0" smtClean="0">
                <a:solidFill>
                  <a:srgbClr val="C00000"/>
                </a:solidFill>
                <a:latin typeface="Calibri" pitchFamily="34" charset="0"/>
              </a:rPr>
              <a:t>6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]</a:t>
            </a:r>
            <a:r>
              <a:rPr lang="en-US" sz="2400" b="1" baseline="30000" dirty="0" smtClean="0">
                <a:solidFill>
                  <a:srgbClr val="C00000"/>
                </a:solidFill>
                <a:latin typeface="Calibri" pitchFamily="34" charset="0"/>
              </a:rPr>
              <a:t>+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7400" y="152400"/>
            <a:ext cx="5079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Colour</a:t>
            </a:r>
            <a:r>
              <a:rPr lang="en-US" sz="2400" b="1" dirty="0" smtClean="0">
                <a:solidFill>
                  <a:srgbClr val="0000FF"/>
                </a:solidFill>
              </a:rPr>
              <a:t> of Transition metal complexes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295400" y="1752600"/>
            <a:ext cx="2511845" cy="2368627"/>
          </a:xfrm>
          <a:custGeom>
            <a:avLst/>
            <a:gdLst>
              <a:gd name="connsiteX0" fmla="*/ 0 w 2511845"/>
              <a:gd name="connsiteY0" fmla="*/ 0 h 2368627"/>
              <a:gd name="connsiteX1" fmla="*/ 330506 w 2511845"/>
              <a:gd name="connsiteY1" fmla="*/ 1696598 h 2368627"/>
              <a:gd name="connsiteX2" fmla="*/ 892366 w 2511845"/>
              <a:gd name="connsiteY2" fmla="*/ 1674564 h 2368627"/>
              <a:gd name="connsiteX3" fmla="*/ 1189821 w 2511845"/>
              <a:gd name="connsiteY3" fmla="*/ 947451 h 2368627"/>
              <a:gd name="connsiteX4" fmla="*/ 1652530 w 2511845"/>
              <a:gd name="connsiteY4" fmla="*/ 914400 h 2368627"/>
              <a:gd name="connsiteX5" fmla="*/ 2511845 w 2511845"/>
              <a:gd name="connsiteY5" fmla="*/ 2368627 h 2368627"/>
              <a:gd name="connsiteX6" fmla="*/ 2511845 w 2511845"/>
              <a:gd name="connsiteY6" fmla="*/ 2368627 h 236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845" h="2368627">
                <a:moveTo>
                  <a:pt x="0" y="0"/>
                </a:moveTo>
                <a:cubicBezTo>
                  <a:pt x="90889" y="708752"/>
                  <a:pt x="181778" y="1417504"/>
                  <a:pt x="330506" y="1696598"/>
                </a:cubicBezTo>
                <a:cubicBezTo>
                  <a:pt x="479234" y="1975692"/>
                  <a:pt x="749147" y="1799422"/>
                  <a:pt x="892366" y="1674564"/>
                </a:cubicBezTo>
                <a:cubicBezTo>
                  <a:pt x="1035585" y="1549706"/>
                  <a:pt x="1063127" y="1074145"/>
                  <a:pt x="1189821" y="947451"/>
                </a:cubicBezTo>
                <a:cubicBezTo>
                  <a:pt x="1316515" y="820757"/>
                  <a:pt x="1432193" y="677537"/>
                  <a:pt x="1652530" y="914400"/>
                </a:cubicBezTo>
                <a:cubicBezTo>
                  <a:pt x="1872867" y="1151263"/>
                  <a:pt x="2511845" y="2368627"/>
                  <a:pt x="2511845" y="2368627"/>
                </a:cubicBezTo>
                <a:lnTo>
                  <a:pt x="2511845" y="2368627"/>
                </a:ln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-452275" y="2804376"/>
            <a:ext cx="2819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955837" y="4214870"/>
            <a:ext cx="3353594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94631" y="360527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47800" y="48768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52031" y="4672070"/>
            <a:ext cx="232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Frequency in wave no.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25919" y="2164403"/>
            <a:ext cx="1315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Absorbance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1447800"/>
            <a:ext cx="510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</a:t>
            </a:r>
            <a:r>
              <a:rPr lang="en-US" dirty="0" err="1" smtClean="0"/>
              <a:t>hef</a:t>
            </a:r>
            <a:r>
              <a:rPr lang="en-US" dirty="0" smtClean="0"/>
              <a:t> visible spectra it is </a:t>
            </a:r>
            <a:r>
              <a:rPr lang="en-US" dirty="0" err="1" smtClean="0"/>
              <a:t>possibl</a:t>
            </a:r>
            <a:r>
              <a:rPr lang="en-US" dirty="0" smtClean="0"/>
              <a:t> to predict the </a:t>
            </a:r>
            <a:r>
              <a:rPr lang="en-US" dirty="0" err="1" smtClean="0"/>
              <a:t>colour</a:t>
            </a:r>
            <a:r>
              <a:rPr lang="en-US" dirty="0" smtClean="0"/>
              <a:t> of the complex. From the plot of absorbance </a:t>
            </a:r>
            <a:r>
              <a:rPr lang="en-US" dirty="0" err="1" smtClean="0"/>
              <a:t>vs</a:t>
            </a:r>
            <a:r>
              <a:rPr lang="en-US" dirty="0" smtClean="0"/>
              <a:t> frequency, absorbance maxima is at wave length 5000 A</a:t>
            </a:r>
            <a:r>
              <a:rPr lang="en-US" b="1" baseline="30000" dirty="0" smtClean="0"/>
              <a:t>0</a:t>
            </a:r>
            <a:r>
              <a:rPr lang="en-US" dirty="0" smtClean="0"/>
              <a:t>  =  wave no. </a:t>
            </a:r>
            <a:r>
              <a:rPr lang="en-US" dirty="0" smtClean="0"/>
              <a:t>20,300 </a:t>
            </a:r>
            <a:r>
              <a:rPr lang="en-US" dirty="0" smtClean="0"/>
              <a:t>cm -1</a:t>
            </a:r>
          </a:p>
          <a:p>
            <a:r>
              <a:rPr lang="en-US" dirty="0" smtClean="0"/>
              <a:t>Energy associated with wave no. </a:t>
            </a:r>
            <a:r>
              <a:rPr lang="en-US" dirty="0" smtClean="0"/>
              <a:t>20,300 </a:t>
            </a:r>
            <a:endParaRPr lang="en-US" dirty="0" smtClean="0"/>
          </a:p>
          <a:p>
            <a:r>
              <a:rPr lang="en-US" dirty="0" smtClean="0"/>
              <a:t>	= </a:t>
            </a:r>
            <a:r>
              <a:rPr lang="en-US" dirty="0" smtClean="0"/>
              <a:t>240 </a:t>
            </a:r>
            <a:r>
              <a:rPr lang="en-US" dirty="0" err="1" smtClean="0"/>
              <a:t>Kj</a:t>
            </a:r>
            <a:r>
              <a:rPr lang="en-US" dirty="0" smtClean="0"/>
              <a:t>/mole </a:t>
            </a:r>
            <a:endParaRPr lang="en-US" dirty="0" smtClean="0"/>
          </a:p>
          <a:p>
            <a:r>
              <a:rPr lang="en-US" dirty="0" smtClean="0"/>
              <a:t>This is equal to  </a:t>
            </a:r>
            <a:r>
              <a:rPr lang="el-GR" dirty="0" smtClean="0"/>
              <a:t>Δ</a:t>
            </a:r>
            <a:r>
              <a:rPr lang="en-US" baseline="30000" dirty="0" smtClean="0"/>
              <a:t>o</a:t>
            </a:r>
            <a:r>
              <a:rPr lang="en-US" dirty="0" smtClean="0"/>
              <a:t>  between t</a:t>
            </a:r>
            <a:r>
              <a:rPr lang="en-US" baseline="-25000" dirty="0" smtClean="0"/>
              <a:t>2g</a:t>
            </a:r>
            <a:r>
              <a:rPr lang="en-US" dirty="0" smtClean="0"/>
              <a:t>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rot="10800000" flipV="1">
            <a:off x="990600" y="1371600"/>
            <a:ext cx="3200400" cy="7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41910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43200" y="41910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62400" y="41910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981200" y="1371600"/>
            <a:ext cx="76200" cy="4571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295400" y="1371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43200" y="1371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066800" y="42672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30000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5000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82880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4000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219200" y="914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3000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438400" y="42672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20000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962400" y="42672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10000</a:t>
            </a:r>
            <a:endParaRPr lang="en-US" b="1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371600" y="838200"/>
            <a:ext cx="60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57400" y="609600"/>
            <a:ext cx="188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Wave length in A</a:t>
            </a:r>
            <a:r>
              <a:rPr lang="en-US" b="1" baseline="30000" dirty="0" smtClean="0">
                <a:solidFill>
                  <a:srgbClr val="7030A0"/>
                </a:solidFill>
              </a:rPr>
              <a:t>0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09800" y="0"/>
            <a:ext cx="351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Spectral properties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5257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the difference in energy levels between t</a:t>
            </a:r>
            <a:r>
              <a:rPr lang="en-US" baseline="-25000" dirty="0" smtClean="0"/>
              <a:t>2g</a:t>
            </a:r>
            <a:r>
              <a:rPr lang="en-US" dirty="0" smtClean="0"/>
              <a:t> to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g</a:t>
            </a:r>
            <a:r>
              <a:rPr lang="en-US" dirty="0" smtClean="0"/>
              <a:t> vary with the nature of metal ion, the </a:t>
            </a:r>
            <a:r>
              <a:rPr lang="en-US" dirty="0" err="1" smtClean="0"/>
              <a:t>ligand</a:t>
            </a:r>
            <a:r>
              <a:rPr lang="en-US" dirty="0" smtClean="0"/>
              <a:t> and the geometry , complexes absorb in radiations from different regions of the visible band and hence give different </a:t>
            </a:r>
            <a:r>
              <a:rPr lang="en-US" dirty="0" err="1" smtClean="0"/>
              <a:t>colour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90600" y="1524000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Charge transfer peak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0"/>
            <a:ext cx="3595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Magnetic </a:t>
            </a:r>
            <a:r>
              <a:rPr lang="en-US" sz="3200" b="1" dirty="0" err="1" smtClean="0">
                <a:solidFill>
                  <a:srgbClr val="0000FF"/>
                </a:solidFill>
              </a:rPr>
              <a:t>behaviour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20" y="609600"/>
            <a:ext cx="9038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Magnetic </a:t>
            </a:r>
            <a:r>
              <a:rPr lang="en-US" b="1" dirty="0" err="1" smtClean="0"/>
              <a:t>behaviour</a:t>
            </a:r>
            <a:r>
              <a:rPr lang="en-US" b="1" dirty="0" smtClean="0"/>
              <a:t> of any material depends on the presence /absence of unpaired electron.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91400" cy="4089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716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Electron is a </a:t>
            </a:r>
            <a:r>
              <a:rPr lang="en-US" dirty="0" smtClean="0"/>
              <a:t>micro magnet</a:t>
            </a:r>
            <a:r>
              <a:rPr lang="en-US" dirty="0"/>
              <a:t> </a:t>
            </a:r>
            <a:r>
              <a:rPr lang="en-US" dirty="0" smtClean="0"/>
              <a:t>that  </a:t>
            </a:r>
            <a:r>
              <a:rPr lang="en-US" dirty="0"/>
              <a:t>moves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On its axis – Spin moment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dirty="0"/>
              <a:t>In the </a:t>
            </a:r>
            <a:r>
              <a:rPr lang="en-US" dirty="0" err="1"/>
              <a:t>orbitals</a:t>
            </a:r>
            <a:r>
              <a:rPr lang="en-US" dirty="0"/>
              <a:t> – Orbital moment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676400"/>
            <a:ext cx="784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Total magnetic moment  = Spin moment + Orbital moment 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µ</a:t>
            </a:r>
            <a:r>
              <a:rPr lang="en-US" b="1" baseline="-25000" dirty="0" smtClean="0">
                <a:solidFill>
                  <a:srgbClr val="C00000"/>
                </a:solidFill>
              </a:rPr>
              <a:t>(S + L)</a:t>
            </a:r>
            <a:r>
              <a:rPr lang="en-US" b="1" dirty="0" smtClean="0">
                <a:solidFill>
                  <a:srgbClr val="C00000"/>
                </a:solidFill>
              </a:rPr>
              <a:t>  =  √4S (S+1) + L( L + 1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Magnetic moment can be obtained  by </a:t>
            </a:r>
            <a:r>
              <a:rPr lang="en-US" dirty="0" err="1" smtClean="0"/>
              <a:t>Gouy’s</a:t>
            </a:r>
            <a:r>
              <a:rPr lang="en-US" dirty="0" smtClean="0"/>
              <a:t> balance and calculated as</a:t>
            </a:r>
          </a:p>
          <a:p>
            <a:endParaRPr lang="en-US" dirty="0" smtClean="0"/>
          </a:p>
          <a:p>
            <a:r>
              <a:rPr lang="en-US" dirty="0" smtClean="0"/>
              <a:t>E = h/4</a:t>
            </a:r>
            <a:r>
              <a:rPr lang="el-GR" dirty="0" smtClean="0"/>
              <a:t> π </a:t>
            </a:r>
            <a:r>
              <a:rPr lang="en-US" dirty="0" smtClean="0"/>
              <a:t>mc B.M.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CHAPTER - 1\18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3829" t="7777" b="7420"/>
          <a:stretch>
            <a:fillRect/>
          </a:stretch>
        </p:blipFill>
        <p:spPr bwMode="auto">
          <a:xfrm>
            <a:off x="1143000" y="152400"/>
            <a:ext cx="7391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CHAPTER - 1\1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9293" t="52222" r="8624" b="5556"/>
          <a:stretch>
            <a:fillRect/>
          </a:stretch>
        </p:blipFill>
        <p:spPr bwMode="auto">
          <a:xfrm>
            <a:off x="1524000" y="0"/>
            <a:ext cx="669433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user\Desktop\CHAPTER - 1\2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6032" t="42223" r="-7129" b="17778"/>
          <a:stretch>
            <a:fillRect/>
          </a:stretch>
        </p:blipFill>
        <p:spPr bwMode="auto">
          <a:xfrm>
            <a:off x="1600199" y="3501188"/>
            <a:ext cx="7086601" cy="335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420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research@stanns</dc:creator>
  <cp:lastModifiedBy>stanns</cp:lastModifiedBy>
  <cp:revision>24</cp:revision>
  <dcterms:created xsi:type="dcterms:W3CDTF">2006-08-16T00:00:00Z</dcterms:created>
  <dcterms:modified xsi:type="dcterms:W3CDTF">2014-11-07T05:35:04Z</dcterms:modified>
</cp:coreProperties>
</file>