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BFECB-9D66-4C54-9244-931E8F79B765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82517-619F-49EC-9E4B-605E49F36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508-AE0A-441F-8702-079BBAB1CA9A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97A72-48EB-4BB4-8B10-AEBFDA400EE3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F56B-4E06-4351-AE3A-72F88F1BC0D2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D3A-F4AE-4110-9B42-BCDCA3FF80B2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633C-C20B-444A-8238-35E81783B6C9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24F8-2B64-4608-AC6D-6A7F170AE932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AC703-7DE7-4540-9387-F437DF030FA5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0343-B73D-4D1B-B46A-D24229C246AF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7754-FE45-4790-8A50-F589FFA1D646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39EE-3875-4E74-98F4-764914515D87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452F-5561-4A78-BE71-F27AEEC5994F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5CADE-E002-4EB0-AD37-216A7DB74BF5}" type="datetime1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Smita Asthana@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1524000"/>
            <a:ext cx="6019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Hydrides of  Silicon are known as </a:t>
            </a:r>
            <a:r>
              <a:rPr lang="en-US" dirty="0" err="1" smtClean="0"/>
              <a:t>Silanes</a:t>
            </a:r>
            <a:r>
              <a:rPr lang="en-US" dirty="0" smtClean="0"/>
              <a:t>.  Si</a:t>
            </a:r>
            <a:r>
              <a:rPr lang="en-US" baseline="-25000" dirty="0" smtClean="0"/>
              <a:t>n</a:t>
            </a:r>
            <a:r>
              <a:rPr lang="en-US" dirty="0" smtClean="0"/>
              <a:t> H</a:t>
            </a:r>
            <a:r>
              <a:rPr lang="en-US" baseline="-25000" dirty="0" smtClean="0"/>
              <a:t>2n+2</a:t>
            </a:r>
            <a:r>
              <a:rPr lang="en-US" dirty="0" smtClean="0"/>
              <a:t> (n ups 7)</a:t>
            </a:r>
          </a:p>
          <a:p>
            <a:pPr>
              <a:lnSpc>
                <a:spcPct val="150000"/>
              </a:lnSpc>
            </a:pPr>
            <a:r>
              <a:rPr lang="en-US" b="1" dirty="0" err="1" smtClean="0"/>
              <a:t>Silanes</a:t>
            </a:r>
            <a:r>
              <a:rPr lang="en-US" dirty="0" smtClean="0"/>
              <a:t> (also known as </a:t>
            </a:r>
            <a:r>
              <a:rPr lang="en-US" b="1" dirty="0" smtClean="0"/>
              <a:t>saturated </a:t>
            </a:r>
            <a:r>
              <a:rPr lang="en-US" b="1" dirty="0" err="1" smtClean="0"/>
              <a:t>hydrosilicons</a:t>
            </a:r>
            <a:r>
              <a:rPr lang="en-US" dirty="0" smtClean="0"/>
              <a:t>)  consist only of  Si and H atoms and are bonded through single bonds  . </a:t>
            </a:r>
            <a:r>
              <a:rPr lang="en-US" dirty="0" err="1" smtClean="0"/>
              <a:t>Silanes</a:t>
            </a:r>
            <a:r>
              <a:rPr lang="en-US" dirty="0" smtClean="0"/>
              <a:t>  are analogous to </a:t>
            </a:r>
            <a:r>
              <a:rPr lang="en-US" dirty="0" err="1" smtClean="0"/>
              <a:t>alkanes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Each silicon atom has 4 bonds (either Si-H or Si-Si bonds), and each hydrogen atom is joined to a silicon atom (H-Si bonds). A series of linked silicon atoms is known as the silicon skeleton or silicon backbone.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533400"/>
            <a:ext cx="190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SILANES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066800" y="2133600"/>
            <a:ext cx="457200" cy="457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143000" y="1371600"/>
            <a:ext cx="304800" cy="3048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143000" y="1371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47800" y="16002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1905000" y="2438400"/>
            <a:ext cx="304800" cy="3048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19200" y="3048000"/>
            <a:ext cx="304800" cy="3048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905000" y="2438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19200" y="2971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58" name="Straight Connector 57"/>
          <p:cNvCxnSpPr>
            <a:endCxn id="50" idx="0"/>
          </p:cNvCxnSpPr>
          <p:nvPr/>
        </p:nvCxnSpPr>
        <p:spPr>
          <a:xfrm rot="5400000">
            <a:off x="1028700" y="1866900"/>
            <a:ext cx="533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56" idx="1"/>
          </p:cNvCxnSpPr>
          <p:nvPr/>
        </p:nvCxnSpPr>
        <p:spPr>
          <a:xfrm>
            <a:off x="1525588" y="2362200"/>
            <a:ext cx="379412" cy="2608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0" idx="4"/>
          </p:cNvCxnSpPr>
          <p:nvPr/>
        </p:nvCxnSpPr>
        <p:spPr>
          <a:xfrm rot="16200000" flipH="1">
            <a:off x="1104900" y="2781300"/>
            <a:ext cx="457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143000" y="213360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Si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381000" y="2667000"/>
            <a:ext cx="304800" cy="30480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381000" y="2667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65" name="Straight Connector 64"/>
          <p:cNvCxnSpPr>
            <a:endCxn id="63" idx="6"/>
          </p:cNvCxnSpPr>
          <p:nvPr/>
        </p:nvCxnSpPr>
        <p:spPr>
          <a:xfrm rot="10800000" flipV="1">
            <a:off x="685800" y="2438400"/>
            <a:ext cx="382588" cy="381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458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</a:rPr>
              <a:t>Preparation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/>
              <a:t>By the action of acids on metallic </a:t>
            </a:r>
            <a:r>
              <a:rPr lang="en-US" sz="2000" dirty="0" err="1" smtClean="0"/>
              <a:t>silicides</a:t>
            </a:r>
            <a:r>
              <a:rPr lang="en-US" sz="2000" dirty="0" smtClean="0"/>
              <a:t>.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dirty="0" smtClean="0"/>
              <a:t> 	</a:t>
            </a:r>
            <a:r>
              <a:rPr lang="en-US" sz="2000" b="1" dirty="0" smtClean="0"/>
              <a:t>Mg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 Si + 4 </a:t>
            </a:r>
            <a:r>
              <a:rPr lang="en-US" sz="2000" b="1" dirty="0" err="1" smtClean="0"/>
              <a:t>HCl</a:t>
            </a:r>
            <a:r>
              <a:rPr lang="en-US" sz="2000" b="1" dirty="0" smtClean="0"/>
              <a:t>  </a:t>
            </a:r>
            <a:r>
              <a:rPr lang="en-US" sz="2000" b="1" dirty="0" smtClean="0">
                <a:sym typeface="Wingdings" pitchFamily="2" charset="2"/>
              </a:rPr>
              <a:t> 2 MgCl</a:t>
            </a:r>
            <a:r>
              <a:rPr lang="en-US" sz="2000" b="1" baseline="-25000" dirty="0" smtClean="0">
                <a:sym typeface="Wingdings" pitchFamily="2" charset="2"/>
              </a:rPr>
              <a:t>2</a:t>
            </a:r>
            <a:r>
              <a:rPr lang="en-US" sz="2000" b="1" dirty="0" smtClean="0">
                <a:sym typeface="Wingdings" pitchFamily="2" charset="2"/>
              </a:rPr>
              <a:t> + SiH</a:t>
            </a:r>
            <a:r>
              <a:rPr lang="en-US" sz="2000" b="1" baseline="-25000" dirty="0" smtClean="0">
                <a:sym typeface="Wingdings" pitchFamily="2" charset="2"/>
              </a:rPr>
              <a:t>4</a:t>
            </a:r>
            <a:r>
              <a:rPr lang="en-US" sz="2000" b="1" dirty="0" smtClean="0">
                <a:sym typeface="Wingdings" pitchFamily="2" charset="2"/>
              </a:rPr>
              <a:t> </a:t>
            </a:r>
          </a:p>
          <a:p>
            <a:pPr marL="342900" indent="-342900">
              <a:lnSpc>
                <a:spcPct val="150000"/>
              </a:lnSpc>
              <a:buAutoNum type="arabicPeriod" startAt="2"/>
            </a:pPr>
            <a:r>
              <a:rPr lang="en-US" sz="2000" dirty="0" smtClean="0">
                <a:sym typeface="Wingdings" pitchFamily="2" charset="2"/>
              </a:rPr>
              <a:t>By reacting SiCl</a:t>
            </a:r>
            <a:r>
              <a:rPr lang="en-US" sz="2000" baseline="-25000" dirty="0" smtClean="0">
                <a:sym typeface="Wingdings" pitchFamily="2" charset="2"/>
              </a:rPr>
              <a:t>4</a:t>
            </a:r>
            <a:r>
              <a:rPr lang="en-US" sz="2000" dirty="0" smtClean="0">
                <a:sym typeface="Wingdings" pitchFamily="2" charset="2"/>
              </a:rPr>
              <a:t>  with LiAlH</a:t>
            </a:r>
            <a:r>
              <a:rPr lang="en-US" sz="2000" baseline="-25000" dirty="0" smtClean="0">
                <a:sym typeface="Wingdings" pitchFamily="2" charset="2"/>
              </a:rPr>
              <a:t>4</a:t>
            </a:r>
            <a:r>
              <a:rPr lang="en-US" sz="2000" dirty="0" smtClean="0">
                <a:sym typeface="Wingdings" pitchFamily="2" charset="2"/>
              </a:rPr>
              <a:t> in ether at low  temperature.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dirty="0" smtClean="0">
                <a:sym typeface="Wingdings" pitchFamily="2" charset="2"/>
              </a:rPr>
              <a:t>	 </a:t>
            </a:r>
            <a:r>
              <a:rPr lang="en-US" sz="2000" b="1" dirty="0" smtClean="0">
                <a:sym typeface="Wingdings" pitchFamily="2" charset="2"/>
              </a:rPr>
              <a:t>SiCl</a:t>
            </a:r>
            <a:r>
              <a:rPr lang="en-US" sz="2000" b="1" baseline="-25000" dirty="0" smtClean="0">
                <a:sym typeface="Wingdings" pitchFamily="2" charset="2"/>
              </a:rPr>
              <a:t>4</a:t>
            </a:r>
            <a:r>
              <a:rPr lang="en-US" sz="2000" b="1" dirty="0" smtClean="0">
                <a:sym typeface="Wingdings" pitchFamily="2" charset="2"/>
              </a:rPr>
              <a:t> + LiAlH</a:t>
            </a:r>
            <a:r>
              <a:rPr lang="en-US" sz="2000" b="1" baseline="-25000" dirty="0" smtClean="0">
                <a:sym typeface="Wingdings" pitchFamily="2" charset="2"/>
              </a:rPr>
              <a:t>4</a:t>
            </a:r>
            <a:r>
              <a:rPr lang="en-US" sz="2000" b="1" dirty="0" smtClean="0">
                <a:sym typeface="Wingdings" pitchFamily="2" charset="2"/>
              </a:rPr>
              <a:t>  SiH</a:t>
            </a:r>
            <a:r>
              <a:rPr lang="en-US" sz="2000" b="1" baseline="-25000" dirty="0" smtClean="0">
                <a:sym typeface="Wingdings" pitchFamily="2" charset="2"/>
              </a:rPr>
              <a:t>4</a:t>
            </a:r>
            <a:r>
              <a:rPr lang="en-US" sz="2000" b="1" dirty="0" smtClean="0">
                <a:sym typeface="Wingdings" pitchFamily="2" charset="2"/>
              </a:rPr>
              <a:t> + </a:t>
            </a:r>
            <a:r>
              <a:rPr lang="en-US" sz="2000" b="1" dirty="0" err="1" smtClean="0">
                <a:sym typeface="Wingdings" pitchFamily="2" charset="2"/>
              </a:rPr>
              <a:t>LiCl</a:t>
            </a:r>
            <a:r>
              <a:rPr lang="en-US" sz="2000" b="1" dirty="0" smtClean="0">
                <a:sym typeface="Wingdings" pitchFamily="2" charset="2"/>
              </a:rPr>
              <a:t> + Alcl</a:t>
            </a:r>
            <a:r>
              <a:rPr lang="en-US" sz="2000" b="1" baseline="-25000" dirty="0" smtClean="0">
                <a:sym typeface="Wingdings" pitchFamily="2" charset="2"/>
              </a:rPr>
              <a:t>3</a:t>
            </a:r>
            <a:r>
              <a:rPr lang="en-US" sz="2000" b="1" dirty="0" smtClean="0">
                <a:sym typeface="Wingdings" pitchFamily="2" charset="2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dirty="0" smtClean="0">
                <a:sym typeface="Wingdings" pitchFamily="2" charset="2"/>
              </a:rPr>
              <a:t> 3.   All </a:t>
            </a:r>
            <a:r>
              <a:rPr lang="en-US" sz="2000" dirty="0" err="1" smtClean="0">
                <a:sym typeface="Wingdings" pitchFamily="2" charset="2"/>
              </a:rPr>
              <a:t>Silanes</a:t>
            </a:r>
            <a:r>
              <a:rPr lang="en-US" sz="2000" dirty="0" smtClean="0">
                <a:sym typeface="Wingdings" pitchFamily="2" charset="2"/>
              </a:rPr>
              <a:t> are prepared by the reduction of corresponding chlorides using Lithium Aluminum hydride in ether solution.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dirty="0" smtClean="0">
                <a:sym typeface="Wingdings" pitchFamily="2" charset="2"/>
              </a:rPr>
              <a:t>	</a:t>
            </a:r>
            <a:r>
              <a:rPr lang="en-US" sz="2000" b="1" dirty="0" smtClean="0">
                <a:sym typeface="Wingdings" pitchFamily="2" charset="2"/>
              </a:rPr>
              <a:t>2Si</a:t>
            </a:r>
            <a:r>
              <a:rPr lang="en-US" sz="2000" b="1" baseline="-25000" dirty="0" smtClean="0">
                <a:sym typeface="Wingdings" pitchFamily="2" charset="2"/>
              </a:rPr>
              <a:t>2</a:t>
            </a:r>
            <a:r>
              <a:rPr lang="en-US" sz="2000" b="1" dirty="0" smtClean="0">
                <a:sym typeface="Wingdings" pitchFamily="2" charset="2"/>
              </a:rPr>
              <a:t> Cl</a:t>
            </a:r>
            <a:r>
              <a:rPr lang="en-US" sz="2000" b="1" baseline="-25000" dirty="0" smtClean="0">
                <a:sym typeface="Wingdings" pitchFamily="2" charset="2"/>
              </a:rPr>
              <a:t>6</a:t>
            </a:r>
            <a:r>
              <a:rPr lang="en-US" sz="2000" b="1" dirty="0" smtClean="0">
                <a:sym typeface="Wingdings" pitchFamily="2" charset="2"/>
              </a:rPr>
              <a:t> + 3 LiAlH</a:t>
            </a:r>
            <a:r>
              <a:rPr lang="en-US" sz="2000" b="1" baseline="-25000" dirty="0" smtClean="0">
                <a:sym typeface="Wingdings" pitchFamily="2" charset="2"/>
              </a:rPr>
              <a:t>4</a:t>
            </a:r>
            <a:r>
              <a:rPr lang="en-US" sz="2000" b="1" dirty="0" smtClean="0">
                <a:sym typeface="Wingdings" pitchFamily="2" charset="2"/>
              </a:rPr>
              <a:t>  2 Si</a:t>
            </a:r>
            <a:r>
              <a:rPr lang="en-US" sz="2000" b="1" baseline="-25000" dirty="0" smtClean="0">
                <a:sym typeface="Wingdings" pitchFamily="2" charset="2"/>
              </a:rPr>
              <a:t>2</a:t>
            </a:r>
            <a:r>
              <a:rPr lang="en-US" sz="2000" b="1" dirty="0" smtClean="0">
                <a:sym typeface="Wingdings" pitchFamily="2" charset="2"/>
              </a:rPr>
              <a:t> H</a:t>
            </a:r>
            <a:r>
              <a:rPr lang="en-US" sz="2000" b="1" baseline="-25000" dirty="0" smtClean="0">
                <a:sym typeface="Wingdings" pitchFamily="2" charset="2"/>
              </a:rPr>
              <a:t>6</a:t>
            </a:r>
            <a:r>
              <a:rPr lang="en-US" sz="2000" b="1" dirty="0" smtClean="0">
                <a:sym typeface="Wingdings" pitchFamily="2" charset="2"/>
              </a:rPr>
              <a:t> + 3LiCl + 3 AlCl</a:t>
            </a:r>
            <a:r>
              <a:rPr lang="en-US" sz="2000" b="1" baseline="-25000" dirty="0" smtClean="0">
                <a:sym typeface="Wingdings" pitchFamily="2" charset="2"/>
              </a:rPr>
              <a:t>3</a:t>
            </a:r>
            <a:r>
              <a:rPr lang="en-US" sz="2000" b="1" dirty="0" smtClean="0">
                <a:sym typeface="Wingdings" pitchFamily="2" charset="2"/>
              </a:rPr>
              <a:t>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33600" y="6248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505200" y="152400"/>
            <a:ext cx="1663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SILANES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467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sym typeface="Wingdings" pitchFamily="2" charset="2"/>
              </a:rPr>
              <a:t>Properties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sym typeface="Wingdings" pitchFamily="2" charset="2"/>
              </a:rPr>
              <a:t>All the </a:t>
            </a:r>
            <a:r>
              <a:rPr lang="en-US" sz="2000" dirty="0" err="1" smtClean="0">
                <a:sym typeface="Wingdings" pitchFamily="2" charset="2"/>
              </a:rPr>
              <a:t>silanes</a:t>
            </a:r>
            <a:r>
              <a:rPr lang="en-US" sz="2000" dirty="0" smtClean="0">
                <a:sym typeface="Wingdings" pitchFamily="2" charset="2"/>
              </a:rPr>
              <a:t> are </a:t>
            </a:r>
            <a:r>
              <a:rPr lang="en-US" sz="2000" dirty="0" err="1" smtClean="0">
                <a:sym typeface="Wingdings" pitchFamily="2" charset="2"/>
              </a:rPr>
              <a:t>colourless</a:t>
            </a:r>
            <a:r>
              <a:rPr lang="en-US" sz="2000" dirty="0" smtClean="0">
                <a:sym typeface="Wingdings" pitchFamily="2" charset="2"/>
              </a:rPr>
              <a:t> volatile covalent compounds.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sym typeface="Wingdings" pitchFamily="2" charset="2"/>
              </a:rPr>
              <a:t>The first two </a:t>
            </a:r>
            <a:r>
              <a:rPr lang="en-US" sz="2000" dirty="0" err="1" smtClean="0">
                <a:sym typeface="Wingdings" pitchFamily="2" charset="2"/>
              </a:rPr>
              <a:t>silanes</a:t>
            </a:r>
            <a:r>
              <a:rPr lang="en-US" sz="2000" dirty="0" smtClean="0">
                <a:sym typeface="Wingdings" pitchFamily="2" charset="2"/>
              </a:rPr>
              <a:t> are gases while other are liquids 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b="1" dirty="0" smtClean="0">
                <a:sym typeface="Wingdings" pitchFamily="2" charset="2"/>
              </a:rPr>
              <a:t>Action of alkali solution </a:t>
            </a:r>
            <a:r>
              <a:rPr lang="en-US" sz="2000" dirty="0" smtClean="0">
                <a:sym typeface="Wingdings" pitchFamily="2" charset="2"/>
              </a:rPr>
              <a:t>: </a:t>
            </a:r>
            <a:r>
              <a:rPr lang="en-US" sz="2000" dirty="0" err="1" smtClean="0">
                <a:sym typeface="Wingdings" pitchFamily="2" charset="2"/>
              </a:rPr>
              <a:t>Silanes</a:t>
            </a:r>
            <a:r>
              <a:rPr lang="en-US" sz="2000" dirty="0" smtClean="0">
                <a:sym typeface="Wingdings" pitchFamily="2" charset="2"/>
              </a:rPr>
              <a:t>  are soluble in strong alkali solution in presence of air and evolve H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dirty="0" smtClean="0">
                <a:sym typeface="Wingdings" pitchFamily="2" charset="2"/>
              </a:rPr>
              <a:t>	</a:t>
            </a:r>
            <a:r>
              <a:rPr lang="en-US" sz="2000" b="1" dirty="0" smtClean="0">
                <a:sym typeface="Wingdings" pitchFamily="2" charset="2"/>
              </a:rPr>
              <a:t>2 SiH</a:t>
            </a:r>
            <a:r>
              <a:rPr lang="en-US" sz="2000" b="1" baseline="-25000" dirty="0" smtClean="0">
                <a:sym typeface="Wingdings" pitchFamily="2" charset="2"/>
              </a:rPr>
              <a:t>4</a:t>
            </a:r>
            <a:r>
              <a:rPr lang="en-US" sz="2000" b="1" dirty="0" smtClean="0">
                <a:sym typeface="Wingdings" pitchFamily="2" charset="2"/>
              </a:rPr>
              <a:t> + 4 </a:t>
            </a:r>
            <a:r>
              <a:rPr lang="en-US" sz="2000" b="1" dirty="0" err="1" smtClean="0">
                <a:sym typeface="Wingdings" pitchFamily="2" charset="2"/>
              </a:rPr>
              <a:t>NaOH</a:t>
            </a:r>
            <a:r>
              <a:rPr lang="en-US" sz="2000" b="1" dirty="0" smtClean="0">
                <a:sym typeface="Wingdings" pitchFamily="2" charset="2"/>
              </a:rPr>
              <a:t> + O</a:t>
            </a:r>
            <a:r>
              <a:rPr lang="en-US" sz="2000" b="1" baseline="-25000" dirty="0" smtClean="0">
                <a:sym typeface="Wingdings" pitchFamily="2" charset="2"/>
              </a:rPr>
              <a:t>2</a:t>
            </a:r>
            <a:r>
              <a:rPr lang="en-US" sz="2000" b="1" dirty="0" smtClean="0">
                <a:sym typeface="Wingdings" pitchFamily="2" charset="2"/>
              </a:rPr>
              <a:t>  2 Na</a:t>
            </a:r>
            <a:r>
              <a:rPr lang="en-US" sz="2000" b="1" baseline="-25000" dirty="0" smtClean="0">
                <a:sym typeface="Wingdings" pitchFamily="2" charset="2"/>
              </a:rPr>
              <a:t>2</a:t>
            </a:r>
            <a:r>
              <a:rPr lang="en-US" sz="2000" b="1" dirty="0" smtClean="0">
                <a:sym typeface="Wingdings" pitchFamily="2" charset="2"/>
              </a:rPr>
              <a:t> SiO</a:t>
            </a:r>
            <a:r>
              <a:rPr lang="en-US" sz="2000" b="1" baseline="-25000" dirty="0" smtClean="0">
                <a:sym typeface="Wingdings" pitchFamily="2" charset="2"/>
              </a:rPr>
              <a:t>3</a:t>
            </a:r>
            <a:r>
              <a:rPr lang="en-US" sz="2000" b="1" dirty="0" smtClean="0">
                <a:sym typeface="Wingdings" pitchFamily="2" charset="2"/>
              </a:rPr>
              <a:t> + 6H</a:t>
            </a:r>
            <a:r>
              <a:rPr lang="en-US" sz="2000" b="1" baseline="-25000" dirty="0" smtClean="0">
                <a:sym typeface="Wingdings" pitchFamily="2" charset="2"/>
              </a:rPr>
              <a:t>2</a:t>
            </a:r>
            <a:r>
              <a:rPr lang="en-US" sz="2000" b="1" dirty="0" smtClean="0">
                <a:sym typeface="Wingdings" pitchFamily="2" charset="2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b="1" dirty="0" smtClean="0"/>
              <a:t>4. Action of </a:t>
            </a:r>
            <a:r>
              <a:rPr lang="en-US" sz="2000" b="1" dirty="0" err="1" smtClean="0"/>
              <a:t>HCl</a:t>
            </a:r>
            <a:r>
              <a:rPr lang="en-US" sz="2000" b="1" dirty="0" smtClean="0"/>
              <a:t> &amp; </a:t>
            </a:r>
            <a:r>
              <a:rPr lang="en-US" sz="2000" b="1" dirty="0" err="1" smtClean="0"/>
              <a:t>HBr</a:t>
            </a:r>
            <a:r>
              <a:rPr lang="en-US" sz="2000" b="1" dirty="0" smtClean="0"/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dirty="0" smtClean="0"/>
              <a:t>	SiH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when treated with </a:t>
            </a:r>
            <a:r>
              <a:rPr lang="en-US" sz="2000" dirty="0" err="1" smtClean="0"/>
              <a:t>HCl</a:t>
            </a:r>
            <a:r>
              <a:rPr lang="en-US" sz="2000" dirty="0" smtClean="0"/>
              <a:t> or </a:t>
            </a:r>
            <a:r>
              <a:rPr lang="en-US" sz="2000" dirty="0" err="1" smtClean="0"/>
              <a:t>HBr</a:t>
            </a:r>
            <a:r>
              <a:rPr lang="en-US" sz="2000" dirty="0" smtClean="0"/>
              <a:t> at 100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C in presence of a catalyst Al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Cl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results in the substitution of H-atom by </a:t>
            </a:r>
            <a:r>
              <a:rPr lang="en-US" sz="2000" dirty="0" err="1" smtClean="0"/>
              <a:t>Cl</a:t>
            </a:r>
            <a:r>
              <a:rPr lang="en-US" sz="2000" dirty="0" smtClean="0"/>
              <a:t>/Br atom.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dirty="0" smtClean="0"/>
              <a:t>                                  </a:t>
            </a:r>
            <a:r>
              <a:rPr lang="en-US" sz="2000" b="1" dirty="0" smtClean="0"/>
              <a:t>Al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 Cl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en-US" sz="2000" b="1" dirty="0" smtClean="0">
                <a:sym typeface="Wingdings" pitchFamily="2" charset="2"/>
              </a:rPr>
              <a:t>          SiH</a:t>
            </a:r>
            <a:r>
              <a:rPr lang="en-US" sz="2000" b="1" baseline="-25000" dirty="0" smtClean="0">
                <a:sym typeface="Wingdings" pitchFamily="2" charset="2"/>
              </a:rPr>
              <a:t>4</a:t>
            </a:r>
            <a:r>
              <a:rPr lang="en-US" sz="2000" b="1" dirty="0" smtClean="0">
                <a:sym typeface="Wingdings" pitchFamily="2" charset="2"/>
              </a:rPr>
              <a:t> + 4 </a:t>
            </a:r>
            <a:r>
              <a:rPr lang="en-US" sz="2000" b="1" dirty="0" err="1" smtClean="0">
                <a:sym typeface="Wingdings" pitchFamily="2" charset="2"/>
              </a:rPr>
              <a:t>HCl</a:t>
            </a:r>
            <a:r>
              <a:rPr lang="en-US" sz="2000" b="1" dirty="0" smtClean="0">
                <a:sym typeface="Wingdings" pitchFamily="2" charset="2"/>
              </a:rPr>
              <a:t>                   SiH</a:t>
            </a:r>
            <a:r>
              <a:rPr lang="en-US" sz="2000" b="1" baseline="-25000" dirty="0" smtClean="0">
                <a:sym typeface="Wingdings" pitchFamily="2" charset="2"/>
              </a:rPr>
              <a:t>3</a:t>
            </a:r>
            <a:r>
              <a:rPr lang="en-US" sz="2000" b="1" dirty="0" smtClean="0">
                <a:sym typeface="Wingdings" pitchFamily="2" charset="2"/>
              </a:rPr>
              <a:t> </a:t>
            </a:r>
            <a:r>
              <a:rPr lang="en-US" sz="2000" b="1" dirty="0" err="1" smtClean="0">
                <a:sym typeface="Wingdings" pitchFamily="2" charset="2"/>
              </a:rPr>
              <a:t>Cl</a:t>
            </a:r>
            <a:r>
              <a:rPr lang="en-US" sz="2000" b="1" dirty="0" smtClean="0">
                <a:sym typeface="Wingdings" pitchFamily="2" charset="2"/>
              </a:rPr>
              <a:t>  + H</a:t>
            </a:r>
            <a:r>
              <a:rPr lang="en-US" sz="2000" b="1" baseline="-25000" dirty="0" smtClean="0">
                <a:sym typeface="Wingdings" pitchFamily="2" charset="2"/>
              </a:rPr>
              <a:t>2</a:t>
            </a:r>
            <a:r>
              <a:rPr lang="en-US" sz="2000" b="1" dirty="0" smtClean="0"/>
              <a:t>   </a:t>
            </a:r>
            <a:endParaRPr lang="en-US" sz="2000" b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514600" y="5486400"/>
            <a:ext cx="8382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29000" y="0"/>
            <a:ext cx="1663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SILANES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458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5. Action of heat : </a:t>
            </a:r>
            <a:r>
              <a:rPr lang="en-US" dirty="0" smtClean="0"/>
              <a:t>when heated to v. high temperatures, </a:t>
            </a:r>
            <a:r>
              <a:rPr lang="en-US" dirty="0" err="1" smtClean="0"/>
              <a:t>silanes</a:t>
            </a:r>
            <a:r>
              <a:rPr lang="en-US" dirty="0" smtClean="0"/>
              <a:t> break into its elements </a:t>
            </a:r>
          </a:p>
          <a:p>
            <a:r>
              <a:rPr lang="en-US" b="1" dirty="0" smtClean="0">
                <a:sym typeface="Wingdings" pitchFamily="2" charset="2"/>
              </a:rPr>
              <a:t>            670k                                                         470k</a:t>
            </a:r>
          </a:p>
          <a:p>
            <a:r>
              <a:rPr lang="en-US" b="1" dirty="0" smtClean="0">
                <a:sym typeface="Wingdings" pitchFamily="2" charset="2"/>
              </a:rPr>
              <a:t>    SiH</a:t>
            </a:r>
            <a:r>
              <a:rPr lang="en-US" b="1" baseline="-25000" dirty="0" smtClean="0">
                <a:sym typeface="Wingdings" pitchFamily="2" charset="2"/>
              </a:rPr>
              <a:t>4                   </a:t>
            </a:r>
            <a:r>
              <a:rPr lang="en-US" b="1" dirty="0" smtClean="0">
                <a:sym typeface="Wingdings" pitchFamily="2" charset="2"/>
              </a:rPr>
              <a:t> Si + 2H</a:t>
            </a:r>
            <a:r>
              <a:rPr lang="en-US" b="1" baseline="-25000" dirty="0" smtClean="0">
                <a:sym typeface="Wingdings" pitchFamily="2" charset="2"/>
              </a:rPr>
              <a:t>2                                     </a:t>
            </a:r>
            <a:r>
              <a:rPr lang="en-US" b="1" dirty="0" smtClean="0">
                <a:sym typeface="Wingdings" pitchFamily="2" charset="2"/>
              </a:rPr>
              <a:t>    Si</a:t>
            </a:r>
            <a:r>
              <a:rPr lang="en-US" b="1" baseline="-25000" dirty="0" smtClean="0">
                <a:sym typeface="Wingdings" pitchFamily="2" charset="2"/>
              </a:rPr>
              <a:t>2</a:t>
            </a:r>
            <a:r>
              <a:rPr lang="en-US" b="1" dirty="0" smtClean="0">
                <a:sym typeface="Wingdings" pitchFamily="2" charset="2"/>
              </a:rPr>
              <a:t> H</a:t>
            </a:r>
            <a:r>
              <a:rPr lang="en-US" b="1" baseline="-25000" dirty="0" smtClean="0">
                <a:sym typeface="Wingdings" pitchFamily="2" charset="2"/>
              </a:rPr>
              <a:t>6                   </a:t>
            </a:r>
            <a:r>
              <a:rPr lang="en-US" b="1" dirty="0" smtClean="0">
                <a:sym typeface="Wingdings" pitchFamily="2" charset="2"/>
              </a:rPr>
              <a:t> 2Si + 3H</a:t>
            </a:r>
            <a:r>
              <a:rPr lang="en-US" b="1" baseline="-25000" dirty="0" smtClean="0">
                <a:sym typeface="Wingdings" pitchFamily="2" charset="2"/>
              </a:rPr>
              <a:t>2 </a:t>
            </a:r>
            <a:r>
              <a:rPr lang="en-US" b="1" dirty="0" smtClean="0"/>
              <a:t>           </a:t>
            </a:r>
          </a:p>
          <a:p>
            <a:r>
              <a:rPr lang="en-US" b="1" dirty="0" smtClean="0"/>
              <a:t>               </a:t>
            </a:r>
            <a:r>
              <a:rPr lang="en-US" b="1" dirty="0" smtClean="0">
                <a:sym typeface="Wingdings"/>
              </a:rPr>
              <a:t>∆                                                </a:t>
            </a:r>
            <a:r>
              <a:rPr lang="en-US" b="1" dirty="0" smtClean="0"/>
              <a:t>               </a:t>
            </a:r>
            <a:r>
              <a:rPr lang="en-US" b="1" dirty="0" smtClean="0">
                <a:sym typeface="Wingdings"/>
              </a:rPr>
              <a:t>∆</a:t>
            </a:r>
          </a:p>
          <a:p>
            <a:r>
              <a:rPr lang="en-US" b="1" dirty="0" smtClean="0">
                <a:sym typeface="Wingdings"/>
              </a:rPr>
              <a:t> 6. Action of salts : </a:t>
            </a:r>
            <a:r>
              <a:rPr lang="en-US" dirty="0" smtClean="0">
                <a:sym typeface="Wingdings"/>
              </a:rPr>
              <a:t>Ag is </a:t>
            </a:r>
            <a:r>
              <a:rPr lang="en-US" dirty="0" err="1" smtClean="0">
                <a:sym typeface="Wingdings"/>
              </a:rPr>
              <a:t>pptd</a:t>
            </a:r>
            <a:r>
              <a:rPr lang="en-US" dirty="0" smtClean="0">
                <a:sym typeface="Wingdings"/>
              </a:rPr>
              <a:t> when SiH</a:t>
            </a:r>
            <a:r>
              <a:rPr lang="en-US" baseline="-25000" dirty="0" smtClean="0">
                <a:sym typeface="Wingdings"/>
              </a:rPr>
              <a:t>4</a:t>
            </a:r>
            <a:r>
              <a:rPr lang="en-US" dirty="0" smtClean="0">
                <a:sym typeface="Wingdings"/>
              </a:rPr>
              <a:t> reacts with </a:t>
            </a:r>
            <a:r>
              <a:rPr lang="en-US" dirty="0" err="1" smtClean="0">
                <a:sym typeface="Wingdings"/>
              </a:rPr>
              <a:t>Agcl</a:t>
            </a:r>
            <a:r>
              <a:rPr lang="en-US" dirty="0" smtClean="0">
                <a:sym typeface="Wingdings"/>
              </a:rPr>
              <a:t> in heated flow reactor </a:t>
            </a:r>
          </a:p>
          <a:p>
            <a:r>
              <a:rPr lang="en-US" dirty="0" smtClean="0">
                <a:sym typeface="Wingdings" pitchFamily="2" charset="2"/>
              </a:rPr>
              <a:t>                             200 </a:t>
            </a:r>
            <a:r>
              <a:rPr lang="en-US" baseline="30000" dirty="0" smtClean="0"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C                                                         </a:t>
            </a:r>
          </a:p>
          <a:p>
            <a:r>
              <a:rPr lang="en-US" b="1" dirty="0" smtClean="0">
                <a:sym typeface="Wingdings" pitchFamily="2" charset="2"/>
              </a:rPr>
              <a:t>    SiH</a:t>
            </a:r>
            <a:r>
              <a:rPr lang="en-US" b="1" baseline="-25000" dirty="0" smtClean="0">
                <a:sym typeface="Wingdings" pitchFamily="2" charset="2"/>
              </a:rPr>
              <a:t>4</a:t>
            </a:r>
            <a:r>
              <a:rPr lang="en-US" b="1" dirty="0" smtClean="0">
                <a:sym typeface="Wingdings" pitchFamily="2" charset="2"/>
              </a:rPr>
              <a:t> + 2 </a:t>
            </a:r>
            <a:r>
              <a:rPr lang="en-US" b="1" dirty="0" err="1" smtClean="0">
                <a:sym typeface="Wingdings" pitchFamily="2" charset="2"/>
              </a:rPr>
              <a:t>AgCl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baseline="-25000" dirty="0" smtClean="0">
                <a:sym typeface="Wingdings" pitchFamily="2" charset="2"/>
              </a:rPr>
              <a:t>                  </a:t>
            </a:r>
            <a:r>
              <a:rPr lang="en-US" b="1" dirty="0" smtClean="0">
                <a:sym typeface="Wingdings" pitchFamily="2" charset="2"/>
              </a:rPr>
              <a:t> SiH</a:t>
            </a:r>
            <a:r>
              <a:rPr lang="en-US" b="1" baseline="-25000" dirty="0" smtClean="0">
                <a:sym typeface="Wingdings" pitchFamily="2" charset="2"/>
              </a:rPr>
              <a:t>3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Cl</a:t>
            </a:r>
            <a:r>
              <a:rPr lang="en-US" b="1" dirty="0" smtClean="0">
                <a:sym typeface="Wingdings" pitchFamily="2" charset="2"/>
              </a:rPr>
              <a:t> + </a:t>
            </a:r>
            <a:r>
              <a:rPr lang="en-US" b="1" dirty="0" err="1" smtClean="0">
                <a:sym typeface="Wingdings" pitchFamily="2" charset="2"/>
              </a:rPr>
              <a:t>HCl</a:t>
            </a:r>
            <a:r>
              <a:rPr lang="en-US" b="1" dirty="0" smtClean="0">
                <a:sym typeface="Wingdings" pitchFamily="2" charset="2"/>
              </a:rPr>
              <a:t> + 2 Ag </a:t>
            </a:r>
            <a:r>
              <a:rPr lang="en-US" b="1" dirty="0" smtClean="0">
                <a:sym typeface="Wingdings"/>
              </a:rPr>
              <a:t>  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Silanes</a:t>
            </a:r>
            <a:r>
              <a:rPr lang="en-US" dirty="0" smtClean="0">
                <a:sym typeface="Wingdings"/>
              </a:rPr>
              <a:t> have structure similar to </a:t>
            </a:r>
            <a:r>
              <a:rPr lang="en-US" dirty="0" err="1" smtClean="0">
                <a:sym typeface="Wingdings"/>
              </a:rPr>
              <a:t>alkanes</a:t>
            </a:r>
            <a:r>
              <a:rPr lang="en-US" dirty="0" smtClean="0">
                <a:sym typeface="Wingdings"/>
              </a:rPr>
              <a:t>  i.e. to those of the corresponding saturated hydrocarbons. </a:t>
            </a:r>
            <a:r>
              <a:rPr lang="en-US" dirty="0" smtClean="0"/>
              <a:t>     </a:t>
            </a:r>
          </a:p>
          <a:p>
            <a:r>
              <a:rPr lang="en-US" b="1" dirty="0" smtClean="0"/>
              <a:t>Difference between </a:t>
            </a:r>
            <a:r>
              <a:rPr lang="en-US" b="1" dirty="0" err="1" smtClean="0"/>
              <a:t>alkanes</a:t>
            </a:r>
            <a:r>
              <a:rPr lang="en-US" b="1" dirty="0" smtClean="0"/>
              <a:t> and </a:t>
            </a:r>
            <a:r>
              <a:rPr lang="en-US" b="1" dirty="0" err="1" smtClean="0"/>
              <a:t>silanes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90600" y="1447800"/>
            <a:ext cx="4572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495800" y="1447800"/>
            <a:ext cx="4572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828800" y="2514600"/>
            <a:ext cx="4572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191794" y="2513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3962400"/>
          <a:ext cx="85344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Hydrocarbons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Silanes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Its</a:t>
                      </a:r>
                      <a:r>
                        <a:rPr lang="en-US" baseline="0" dirty="0" smtClean="0"/>
                        <a:t> number of carbon atoms in a chain can have any value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CH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baseline="0" dirty="0" smtClean="0"/>
                        <a:t> does not get </a:t>
                      </a:r>
                      <a:r>
                        <a:rPr lang="en-US" baseline="0" dirty="0" err="1" smtClean="0"/>
                        <a:t>hydrolysed</a:t>
                      </a:r>
                      <a:r>
                        <a:rPr lang="en-US" baseline="0" dirty="0" smtClean="0"/>
                        <a:t> 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maximum </a:t>
                      </a:r>
                      <a:r>
                        <a:rPr lang="en-US" baseline="0" dirty="0" err="1" smtClean="0"/>
                        <a:t>covalency</a:t>
                      </a:r>
                      <a:r>
                        <a:rPr lang="en-US" baseline="0" dirty="0" smtClean="0"/>
                        <a:t> of carbon is four which is satisfied in CH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baseline="0" dirty="0" smtClean="0"/>
                        <a:t> hence it resists the attack of e</a:t>
                      </a:r>
                      <a:r>
                        <a:rPr lang="en-US" baseline="30000" dirty="0" smtClean="0"/>
                        <a:t>- </a:t>
                      </a:r>
                      <a:r>
                        <a:rPr lang="en-US" baseline="0" dirty="0" smtClean="0"/>
                        <a:t> donating molecules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number of silicon atom is seven.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SiH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baseline="0" dirty="0" smtClean="0"/>
                        <a:t> gets  </a:t>
                      </a:r>
                      <a:r>
                        <a:rPr lang="en-US" baseline="0" dirty="0" err="1" smtClean="0"/>
                        <a:t>hydrolysed</a:t>
                      </a:r>
                      <a:r>
                        <a:rPr lang="en-US" baseline="0" dirty="0" smtClean="0"/>
                        <a:t>.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Mximum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covalency</a:t>
                      </a:r>
                      <a:r>
                        <a:rPr lang="en-US" baseline="0" dirty="0" smtClean="0"/>
                        <a:t> of Si is six, but only 4 bonds are present, so Si accepts ions pair of e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0" dirty="0" smtClean="0"/>
                        <a:t> s from e</a:t>
                      </a:r>
                      <a:r>
                        <a:rPr lang="en-US" baseline="30000" dirty="0" smtClean="0"/>
                        <a:t>-</a:t>
                      </a:r>
                      <a:r>
                        <a:rPr lang="en-US" baseline="0" dirty="0" smtClean="0"/>
                        <a:t> donating molecules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352800" y="0"/>
            <a:ext cx="1623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SILANES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52800" y="381000"/>
            <a:ext cx="1623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SILANES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066800"/>
            <a:ext cx="1573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</a:rPr>
              <a:t>Structure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2286000"/>
            <a:ext cx="1830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Si  </a:t>
            </a:r>
            <a:r>
              <a:rPr lang="en-US" dirty="0" smtClean="0"/>
              <a:t> Ground state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6600" y="23622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3622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23622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23622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2800" y="32004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7200" y="32004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48200" y="32004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29200" y="32004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3048000"/>
            <a:ext cx="173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Si </a:t>
            </a:r>
            <a:r>
              <a:rPr lang="en-US" dirty="0" smtClean="0"/>
              <a:t> Excited  state 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3277394" y="25138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429794" y="25138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953794" y="33520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4572794" y="33520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4191794" y="33520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3277394" y="33520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4648994" y="25138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4191794" y="25138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295400" y="4419600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CC"/>
                </a:solidFill>
              </a:rPr>
              <a:t>SiH</a:t>
            </a:r>
            <a:r>
              <a:rPr lang="en-US" sz="2000" b="1" baseline="-25000" dirty="0" smtClean="0">
                <a:solidFill>
                  <a:srgbClr val="0000CC"/>
                </a:solidFill>
              </a:rPr>
              <a:t>4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53000" y="44196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0" y="44196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91000" y="44196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76600" y="4419600"/>
            <a:ext cx="38100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3353594" y="4571206"/>
            <a:ext cx="304800" cy="1588"/>
          </a:xfrm>
          <a:prstGeom prst="straightConnector1">
            <a:avLst/>
          </a:prstGeom>
          <a:ln w="190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4344194" y="4571206"/>
            <a:ext cx="304800" cy="1588"/>
          </a:xfrm>
          <a:prstGeom prst="straightConnector1">
            <a:avLst/>
          </a:prstGeom>
          <a:ln w="190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648994" y="4571206"/>
            <a:ext cx="304800" cy="1588"/>
          </a:xfrm>
          <a:prstGeom prst="straightConnector1">
            <a:avLst/>
          </a:prstGeom>
          <a:ln w="190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5029994" y="4571206"/>
            <a:ext cx="304800" cy="1588"/>
          </a:xfrm>
          <a:prstGeom prst="straightConnector1">
            <a:avLst/>
          </a:prstGeom>
          <a:ln w="190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4877594" y="45712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 flipH="1" flipV="1">
            <a:off x="4496594" y="45712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4191794" y="45712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201194" y="4571206"/>
            <a:ext cx="304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6211094" y="4533106"/>
            <a:ext cx="228600" cy="1588"/>
          </a:xfrm>
          <a:prstGeom prst="straightConnector1">
            <a:avLst/>
          </a:prstGeom>
          <a:ln w="190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248400" y="4343400"/>
            <a:ext cx="2499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1e from each H – 1S</a:t>
            </a:r>
            <a:r>
              <a:rPr lang="en-US" baseline="30000" dirty="0" smtClean="0"/>
              <a:t>1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7239000" y="1981200"/>
            <a:ext cx="457200" cy="457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315200" y="1219200"/>
            <a:ext cx="304800" cy="3048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6096000" y="11430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15200" y="1219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20000" y="14478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8077200" y="2286000"/>
            <a:ext cx="304800" cy="3048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391400" y="2895600"/>
            <a:ext cx="304800" cy="3048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629400" y="2438400"/>
            <a:ext cx="304800" cy="3048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8077200" y="2286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629400" y="2438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91400" y="2819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62" name="Straight Connector 61"/>
          <p:cNvCxnSpPr>
            <a:endCxn id="47" idx="0"/>
          </p:cNvCxnSpPr>
          <p:nvPr/>
        </p:nvCxnSpPr>
        <p:spPr>
          <a:xfrm rot="5400000">
            <a:off x="7200900" y="1714500"/>
            <a:ext cx="533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58" idx="1"/>
          </p:cNvCxnSpPr>
          <p:nvPr/>
        </p:nvCxnSpPr>
        <p:spPr>
          <a:xfrm>
            <a:off x="7697788" y="2209800"/>
            <a:ext cx="379412" cy="2608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7" idx="4"/>
          </p:cNvCxnSpPr>
          <p:nvPr/>
        </p:nvCxnSpPr>
        <p:spPr>
          <a:xfrm rot="16200000" flipH="1">
            <a:off x="7277100" y="2628900"/>
            <a:ext cx="457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57" idx="7"/>
          </p:cNvCxnSpPr>
          <p:nvPr/>
        </p:nvCxnSpPr>
        <p:spPr>
          <a:xfrm rot="10800000" flipV="1">
            <a:off x="6889564" y="2209799"/>
            <a:ext cx="351025" cy="2732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eft Brace 71"/>
          <p:cNvSpPr/>
          <p:nvPr/>
        </p:nvSpPr>
        <p:spPr>
          <a:xfrm rot="16200000">
            <a:off x="4152900" y="4000500"/>
            <a:ext cx="381000" cy="2133600"/>
          </a:xfrm>
          <a:prstGeom prst="leftBrace">
            <a:avLst>
              <a:gd name="adj1" fmla="val 8333"/>
              <a:gd name="adj2" fmla="val 466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581400" y="5257800"/>
            <a:ext cx="2008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sp</a:t>
            </a:r>
            <a:r>
              <a:rPr lang="en-US" sz="2000" b="1" baseline="30000" dirty="0" smtClean="0"/>
              <a:t>3 </a:t>
            </a:r>
            <a:r>
              <a:rPr lang="en-US" sz="2000" b="1" dirty="0" err="1" smtClean="0"/>
              <a:t>hybridisation</a:t>
            </a:r>
            <a:r>
              <a:rPr lang="en-US" sz="2000" b="1" baseline="30000" dirty="0" smtClean="0"/>
              <a:t> </a:t>
            </a:r>
            <a:endParaRPr lang="en-US" sz="20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6781800" y="3581400"/>
            <a:ext cx="1335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00CC"/>
                </a:solidFill>
              </a:rPr>
              <a:t>Tetrahedra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276600" y="2667000"/>
            <a:ext cx="417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3s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419600" y="2667000"/>
            <a:ext cx="45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3p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84" name="Curved Down Arrow 83"/>
          <p:cNvSpPr/>
          <p:nvPr/>
        </p:nvSpPr>
        <p:spPr>
          <a:xfrm>
            <a:off x="3505200" y="2057400"/>
            <a:ext cx="1752600" cy="304800"/>
          </a:xfrm>
          <a:prstGeom prst="curvedDownArrow">
            <a:avLst/>
          </a:prstGeom>
          <a:solidFill>
            <a:srgbClr val="C0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00FF"/>
                </a:solidFill>
              </a:ln>
              <a:noFill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15200" y="198120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Si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61" name="Left Brace 60"/>
          <p:cNvSpPr/>
          <p:nvPr/>
        </p:nvSpPr>
        <p:spPr>
          <a:xfrm rot="16200000">
            <a:off x="4152900" y="2705100"/>
            <a:ext cx="381000" cy="2133600"/>
          </a:xfrm>
          <a:prstGeom prst="leftBrace">
            <a:avLst>
              <a:gd name="adj1" fmla="val 8333"/>
              <a:gd name="adj2" fmla="val 466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14800" y="3886200"/>
            <a:ext cx="478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sp</a:t>
            </a:r>
            <a:r>
              <a:rPr lang="en-US" b="1" baseline="30000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351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stanns</cp:lastModifiedBy>
  <cp:revision>32</cp:revision>
  <dcterms:created xsi:type="dcterms:W3CDTF">2006-08-16T00:00:00Z</dcterms:created>
  <dcterms:modified xsi:type="dcterms:W3CDTF">2014-10-25T04:48:17Z</dcterms:modified>
</cp:coreProperties>
</file>