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0"/>
          <p:cNvGrpSpPr>
            <a:grpSpLocks/>
          </p:cNvGrpSpPr>
          <p:nvPr/>
        </p:nvGrpSpPr>
        <p:grpSpPr bwMode="auto">
          <a:xfrm>
            <a:off x="609600" y="3200400"/>
            <a:ext cx="2944813" cy="2603500"/>
            <a:chOff x="384" y="2016"/>
            <a:chExt cx="1855" cy="1640"/>
          </a:xfrm>
        </p:grpSpPr>
        <p:pic>
          <p:nvPicPr>
            <p:cNvPr id="57371" name="Picture 37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84" y="2016"/>
              <a:ext cx="1855" cy="1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7372" name="Text Box 49"/>
            <p:cNvSpPr txBox="1">
              <a:spLocks noChangeArrowheads="1"/>
            </p:cNvSpPr>
            <p:nvPr/>
          </p:nvSpPr>
          <p:spPr bwMode="auto">
            <a:xfrm>
              <a:off x="432" y="2160"/>
              <a:ext cx="5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0" i="0"/>
                <a:t>BrF</a:t>
              </a:r>
              <a:r>
                <a:rPr lang="en-US" sz="2000" b="0" i="0" baseline="-25000"/>
                <a:t>5</a:t>
              </a:r>
              <a:endParaRPr lang="en-US" sz="2000" b="0" i="0"/>
            </a:p>
          </p:txBody>
        </p:sp>
      </p:grpSp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2438400" y="3429000"/>
            <a:ext cx="1066800" cy="990600"/>
            <a:chOff x="4560" y="432"/>
            <a:chExt cx="672" cy="624"/>
          </a:xfrm>
        </p:grpSpPr>
        <p:sp>
          <p:nvSpPr>
            <p:cNvPr id="57369" name="AutoShape 31"/>
            <p:cNvSpPr>
              <a:spLocks noChangeArrowheads="1"/>
            </p:cNvSpPr>
            <p:nvPr/>
          </p:nvSpPr>
          <p:spPr bwMode="auto">
            <a:xfrm rot="8477504">
              <a:off x="4560" y="432"/>
              <a:ext cx="192" cy="624"/>
            </a:xfrm>
            <a:prstGeom prst="curvedRightArrow">
              <a:avLst>
                <a:gd name="adj1" fmla="val 65000"/>
                <a:gd name="adj2" fmla="val 130000"/>
                <a:gd name="adj3" fmla="val 33333"/>
              </a:avLst>
            </a:prstGeom>
            <a:solidFill>
              <a:srgbClr val="ED181E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70" name="Text Box 32"/>
            <p:cNvSpPr txBox="1">
              <a:spLocks noChangeArrowheads="1"/>
            </p:cNvSpPr>
            <p:nvPr/>
          </p:nvSpPr>
          <p:spPr bwMode="auto">
            <a:xfrm>
              <a:off x="4848" y="432"/>
              <a:ext cx="38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0" i="0"/>
                <a:t>86</a:t>
              </a:r>
              <a:r>
                <a:rPr lang="en-US" sz="2000" b="0" i="0" baseline="30000"/>
                <a:t>0</a:t>
              </a:r>
              <a:endParaRPr lang="en-US" sz="2000" b="0" i="0"/>
            </a:p>
          </p:txBody>
        </p:sp>
      </p:grp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4267200" y="381000"/>
            <a:ext cx="3721100" cy="2584450"/>
            <a:chOff x="2880" y="240"/>
            <a:chExt cx="2344" cy="1628"/>
          </a:xfrm>
        </p:grpSpPr>
        <p:pic>
          <p:nvPicPr>
            <p:cNvPr id="57367" name="Picture 2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600" y="240"/>
              <a:ext cx="1624" cy="16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7368" name="Text Box 29"/>
            <p:cNvSpPr txBox="1">
              <a:spLocks noChangeArrowheads="1"/>
            </p:cNvSpPr>
            <p:nvPr/>
          </p:nvSpPr>
          <p:spPr bwMode="auto">
            <a:xfrm>
              <a:off x="2880" y="768"/>
              <a:ext cx="5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0" i="0"/>
                <a:t>ClF</a:t>
              </a:r>
              <a:r>
                <a:rPr lang="en-US" sz="2000" b="0" i="0" baseline="-25000"/>
                <a:t>3</a:t>
              </a:r>
              <a:endParaRPr lang="en-US" sz="2000" b="0" i="0"/>
            </a:p>
          </p:txBody>
        </p:sp>
      </p:grpSp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4419600" y="3200400"/>
            <a:ext cx="3328988" cy="3151188"/>
            <a:chOff x="3024" y="1920"/>
            <a:chExt cx="2097" cy="1985"/>
          </a:xfrm>
        </p:grpSpPr>
        <p:pic>
          <p:nvPicPr>
            <p:cNvPr id="57365" name="Picture 8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024" y="1920"/>
              <a:ext cx="2097" cy="19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7366" name="Text Box 36"/>
            <p:cNvSpPr txBox="1">
              <a:spLocks noChangeArrowheads="1"/>
            </p:cNvSpPr>
            <p:nvPr/>
          </p:nvSpPr>
          <p:spPr bwMode="auto">
            <a:xfrm>
              <a:off x="3024" y="2088"/>
              <a:ext cx="5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0" i="0">
                  <a:latin typeface="Times" pitchFamily="-21" charset="0"/>
                </a:rPr>
                <a:t>I</a:t>
              </a:r>
              <a:r>
                <a:rPr lang="en-US" sz="2000" b="0" i="0"/>
                <a:t>F</a:t>
              </a:r>
              <a:r>
                <a:rPr lang="en-US" sz="2000" b="0" i="0" baseline="-25000"/>
                <a:t>7</a:t>
              </a:r>
              <a:endParaRPr lang="en-US" sz="2000" b="0" i="0"/>
            </a:p>
          </p:txBody>
        </p: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685800" y="1219200"/>
            <a:ext cx="2200275" cy="1200150"/>
            <a:chOff x="432" y="768"/>
            <a:chExt cx="1386" cy="756"/>
          </a:xfrm>
        </p:grpSpPr>
        <p:pic>
          <p:nvPicPr>
            <p:cNvPr id="57363" name="Picture 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16" y="960"/>
              <a:ext cx="1002" cy="5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7364" name="Text Box 10"/>
            <p:cNvSpPr txBox="1">
              <a:spLocks noChangeArrowheads="1"/>
            </p:cNvSpPr>
            <p:nvPr/>
          </p:nvSpPr>
          <p:spPr bwMode="auto">
            <a:xfrm>
              <a:off x="432" y="768"/>
              <a:ext cx="76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0" i="0"/>
                <a:t>ClF</a:t>
              </a:r>
            </a:p>
          </p:txBody>
        </p:sp>
      </p:grp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2286000" y="2438400"/>
            <a:ext cx="1676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 i="0"/>
              <a:t>linear, XY</a:t>
            </a:r>
          </a:p>
        </p:txBody>
      </p:sp>
      <p:sp>
        <p:nvSpPr>
          <p:cNvPr id="42019" name="Text Box 35"/>
          <p:cNvSpPr txBox="1">
            <a:spLocks noChangeArrowheads="1"/>
          </p:cNvSpPr>
          <p:nvPr/>
        </p:nvSpPr>
        <p:spPr bwMode="auto">
          <a:xfrm>
            <a:off x="6553200" y="5181600"/>
            <a:ext cx="1905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0" i="0"/>
              <a:t>Pentagonal bipyramidal, XY</a:t>
            </a:r>
            <a:r>
              <a:rPr lang="en-US" sz="2000" b="0" i="0" baseline="-25000"/>
              <a:t>7</a:t>
            </a:r>
            <a:endParaRPr lang="en-US" sz="2000" b="0" i="0"/>
          </a:p>
        </p:txBody>
      </p:sp>
      <p:grpSp>
        <p:nvGrpSpPr>
          <p:cNvPr id="7" name="Group 41"/>
          <p:cNvGrpSpPr>
            <a:grpSpLocks/>
          </p:cNvGrpSpPr>
          <p:nvPr/>
        </p:nvGrpSpPr>
        <p:grpSpPr bwMode="auto">
          <a:xfrm>
            <a:off x="6848475" y="3124200"/>
            <a:ext cx="1304925" cy="1500188"/>
            <a:chOff x="4554" y="2064"/>
            <a:chExt cx="742" cy="897"/>
          </a:xfrm>
        </p:grpSpPr>
        <p:sp>
          <p:nvSpPr>
            <p:cNvPr id="57361" name="AutoShape 39"/>
            <p:cNvSpPr>
              <a:spLocks noChangeArrowheads="1"/>
            </p:cNvSpPr>
            <p:nvPr/>
          </p:nvSpPr>
          <p:spPr bwMode="auto">
            <a:xfrm rot="8477504">
              <a:off x="4554" y="2064"/>
              <a:ext cx="192" cy="897"/>
            </a:xfrm>
            <a:prstGeom prst="curvedRightArrow">
              <a:avLst>
                <a:gd name="adj1" fmla="val 93438"/>
                <a:gd name="adj2" fmla="val 186875"/>
                <a:gd name="adj3" fmla="val 33333"/>
              </a:avLst>
            </a:prstGeom>
            <a:solidFill>
              <a:srgbClr val="ED181E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62" name="Text Box 40"/>
            <p:cNvSpPr txBox="1">
              <a:spLocks noChangeArrowheads="1"/>
            </p:cNvSpPr>
            <p:nvPr/>
          </p:nvSpPr>
          <p:spPr bwMode="auto">
            <a:xfrm>
              <a:off x="4848" y="2208"/>
              <a:ext cx="4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0" i="0"/>
                <a:t>90</a:t>
              </a:r>
              <a:r>
                <a:rPr lang="en-US" sz="2000" b="0" i="0" baseline="30000"/>
                <a:t>0</a:t>
              </a:r>
              <a:endParaRPr lang="en-US" sz="2000" b="0" i="0"/>
            </a:p>
          </p:txBody>
        </p:sp>
      </p:grpSp>
      <p:sp>
        <p:nvSpPr>
          <p:cNvPr id="57355" name="Text Box 9"/>
          <p:cNvSpPr txBox="1">
            <a:spLocks noChangeArrowheads="1"/>
          </p:cNvSpPr>
          <p:nvPr/>
        </p:nvSpPr>
        <p:spPr bwMode="auto">
          <a:xfrm>
            <a:off x="1676400" y="304800"/>
            <a:ext cx="4343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i="0"/>
              <a:t>Molecular shapes of the main types of interhalogen compounds</a:t>
            </a:r>
          </a:p>
        </p:txBody>
      </p:sp>
      <p:grpSp>
        <p:nvGrpSpPr>
          <p:cNvPr id="8" name="Group 46"/>
          <p:cNvGrpSpPr>
            <a:grpSpLocks/>
          </p:cNvGrpSpPr>
          <p:nvPr/>
        </p:nvGrpSpPr>
        <p:grpSpPr bwMode="auto">
          <a:xfrm>
            <a:off x="7010400" y="685800"/>
            <a:ext cx="1066800" cy="990600"/>
            <a:chOff x="4560" y="432"/>
            <a:chExt cx="672" cy="624"/>
          </a:xfrm>
        </p:grpSpPr>
        <p:sp>
          <p:nvSpPr>
            <p:cNvPr id="57359" name="AutoShape 47"/>
            <p:cNvSpPr>
              <a:spLocks noChangeArrowheads="1"/>
            </p:cNvSpPr>
            <p:nvPr/>
          </p:nvSpPr>
          <p:spPr bwMode="auto">
            <a:xfrm rot="8477504">
              <a:off x="4560" y="432"/>
              <a:ext cx="192" cy="624"/>
            </a:xfrm>
            <a:prstGeom prst="curvedRightArrow">
              <a:avLst>
                <a:gd name="adj1" fmla="val 65000"/>
                <a:gd name="adj2" fmla="val 130000"/>
                <a:gd name="adj3" fmla="val 33333"/>
              </a:avLst>
            </a:prstGeom>
            <a:solidFill>
              <a:srgbClr val="ED181E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60" name="Text Box 48"/>
            <p:cNvSpPr txBox="1">
              <a:spLocks noChangeArrowheads="1"/>
            </p:cNvSpPr>
            <p:nvPr/>
          </p:nvSpPr>
          <p:spPr bwMode="auto">
            <a:xfrm>
              <a:off x="4848" y="432"/>
              <a:ext cx="38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0" i="0"/>
                <a:t>88</a:t>
              </a:r>
              <a:r>
                <a:rPr lang="en-US" sz="2000" b="0" i="0" baseline="30000"/>
                <a:t>0</a:t>
              </a:r>
              <a:endParaRPr lang="en-US" sz="2000" b="0" i="0"/>
            </a:p>
          </p:txBody>
        </p:sp>
      </p:grpSp>
      <p:sp>
        <p:nvSpPr>
          <p:cNvPr id="42036" name="Text Box 52"/>
          <p:cNvSpPr txBox="1">
            <a:spLocks noChangeArrowheads="1"/>
          </p:cNvSpPr>
          <p:nvPr/>
        </p:nvSpPr>
        <p:spPr bwMode="auto">
          <a:xfrm>
            <a:off x="6934200" y="2438400"/>
            <a:ext cx="190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0" i="0"/>
              <a:t>T-shaped, XY</a:t>
            </a:r>
            <a:r>
              <a:rPr lang="en-US" sz="2000" b="0" i="0" baseline="-25000"/>
              <a:t>3</a:t>
            </a:r>
            <a:endParaRPr lang="en-US" sz="2000" b="0" i="0"/>
          </a:p>
        </p:txBody>
      </p:sp>
      <p:sp>
        <p:nvSpPr>
          <p:cNvPr id="42018" name="Text Box 34"/>
          <p:cNvSpPr txBox="1">
            <a:spLocks noChangeArrowheads="1"/>
          </p:cNvSpPr>
          <p:nvPr/>
        </p:nvSpPr>
        <p:spPr bwMode="auto">
          <a:xfrm>
            <a:off x="2667000" y="5562600"/>
            <a:ext cx="1905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0" i="0"/>
              <a:t>Square pyramidal, XY</a:t>
            </a:r>
            <a:r>
              <a:rPr lang="en-US" sz="2000" b="0" i="0" baseline="-25000"/>
              <a:t>5</a:t>
            </a:r>
            <a:endParaRPr lang="en-US" sz="2000" b="0" i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9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2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20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2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8" grpId="0" build="p" autoUpdateAnimBg="0"/>
      <p:bldP spid="42019" grpId="0" build="p" autoUpdateAnimBg="0"/>
      <p:bldP spid="42036" grpId="0" build="p" autoUpdateAnimBg="0"/>
      <p:bldP spid="42018" grpId="0" build="p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30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user</cp:lastModifiedBy>
  <cp:revision>8</cp:revision>
  <dcterms:created xsi:type="dcterms:W3CDTF">2006-08-16T00:00:00Z</dcterms:created>
  <dcterms:modified xsi:type="dcterms:W3CDTF">2013-09-09T12:49:45Z</dcterms:modified>
</cp:coreProperties>
</file>