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15-Jul-14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15-Jul-14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15-Jul-14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15-Jul-14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15-Jul-14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15-Jul-14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15-Jul-14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15-Jul-14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15-Jul-14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15-Jul-14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15-Jul-14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15-Jul-14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Polymorphism_(materials_science)" TargetMode="External"/><Relationship Id="rId13" Type="http://schemas.openxmlformats.org/officeDocument/2006/relationships/hyperlink" Target="http://en.wikipedia.org/wiki/Boron_trioxide" TargetMode="External"/><Relationship Id="rId3" Type="http://schemas.openxmlformats.org/officeDocument/2006/relationships/hyperlink" Target="http://en.wikipedia.org/wiki/Chemical_formula" TargetMode="External"/><Relationship Id="rId7" Type="http://schemas.openxmlformats.org/officeDocument/2006/relationships/hyperlink" Target="http://en.wikipedia.org/wiki/Carbon" TargetMode="External"/><Relationship Id="rId12" Type="http://schemas.openxmlformats.org/officeDocument/2006/relationships/hyperlink" Target="http://en.wikipedia.org/wiki/Boric_acid" TargetMode="External"/><Relationship Id="rId2" Type="http://schemas.openxmlformats.org/officeDocument/2006/relationships/hyperlink" Target="http://en.wikipedia.org/wiki/Chemical_compound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n.wikipedia.org/wiki/Isoelectronic" TargetMode="External"/><Relationship Id="rId11" Type="http://schemas.openxmlformats.org/officeDocument/2006/relationships/hyperlink" Target="http://en.wikipedia.org/wiki/Diamond" TargetMode="External"/><Relationship Id="rId5" Type="http://schemas.openxmlformats.org/officeDocument/2006/relationships/hyperlink" Target="http://en.wikipedia.org/wiki/Nitrogen" TargetMode="External"/><Relationship Id="rId10" Type="http://schemas.openxmlformats.org/officeDocument/2006/relationships/hyperlink" Target="http://en.wikipedia.org/wiki/Graphite" TargetMode="External"/><Relationship Id="rId4" Type="http://schemas.openxmlformats.org/officeDocument/2006/relationships/hyperlink" Target="http://en.wikipedia.org/wiki/Boron" TargetMode="External"/><Relationship Id="rId9" Type="http://schemas.openxmlformats.org/officeDocument/2006/relationships/hyperlink" Target="http://en.wikipedia.org/wiki/Hexagonal_crystal_system" TargetMode="External"/><Relationship Id="rId14" Type="http://schemas.openxmlformats.org/officeDocument/2006/relationships/hyperlink" Target="http://en.wikipedia.org/wiki/Carbon_nanotub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914400"/>
            <a:ext cx="67174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0000CC"/>
                </a:solidFill>
                <a:latin typeface="Calibri" pitchFamily="34" charset="0"/>
              </a:rPr>
              <a:t>Boron Nitride </a:t>
            </a:r>
            <a:r>
              <a:rPr lang="en-US" sz="3600" b="1" dirty="0" smtClean="0">
                <a:solidFill>
                  <a:srgbClr val="0000CC"/>
                </a:solidFill>
              </a:rPr>
              <a:t>- </a:t>
            </a:r>
            <a:r>
              <a:rPr lang="en-US" sz="3600" b="1" dirty="0" smtClean="0">
                <a:solidFill>
                  <a:srgbClr val="0000CC"/>
                </a:solidFill>
                <a:latin typeface="Calibri" pitchFamily="34" charset="0"/>
              </a:rPr>
              <a:t>Inorganic graphite </a:t>
            </a:r>
            <a:endParaRPr lang="en-US" sz="3600" b="1" dirty="0"/>
          </a:p>
        </p:txBody>
      </p:sp>
      <p:pic>
        <p:nvPicPr>
          <p:cNvPr id="3" name="Picture 11" descr="http://www.docbrown.info/page04/4_72bond/BNhexagonal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209800"/>
            <a:ext cx="3632380" cy="2723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ChangeArrowheads="1"/>
          </p:cNvSpPr>
          <p:nvPr/>
        </p:nvSpPr>
        <p:spPr bwMode="auto">
          <a:xfrm>
            <a:off x="304800" y="838200"/>
            <a:ext cx="85344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latin typeface="Calibri" pitchFamily="34" charset="0"/>
              </a:rPr>
              <a:t>Boron nitride is a </a:t>
            </a:r>
            <a:r>
              <a:rPr lang="en-US" sz="1600" b="1" dirty="0">
                <a:latin typeface="Calibri" pitchFamily="34" charset="0"/>
                <a:hlinkClick r:id="rId2" tooltip="Chemical compound"/>
              </a:rPr>
              <a:t>chemical compound</a:t>
            </a:r>
            <a:r>
              <a:rPr lang="en-US" sz="1600" b="1" dirty="0">
                <a:latin typeface="Calibri" pitchFamily="34" charset="0"/>
              </a:rPr>
              <a:t> with </a:t>
            </a:r>
            <a:r>
              <a:rPr lang="en-US" sz="1600" b="1" dirty="0">
                <a:latin typeface="Calibri" pitchFamily="34" charset="0"/>
                <a:hlinkClick r:id="rId3" tooltip="Chemical formula"/>
              </a:rPr>
              <a:t>chemical formula</a:t>
            </a:r>
            <a:r>
              <a:rPr lang="en-US" sz="1600" b="1" dirty="0">
                <a:latin typeface="Calibri" pitchFamily="34" charset="0"/>
              </a:rPr>
              <a:t> BN, consisting of equal numbers of </a:t>
            </a:r>
            <a:r>
              <a:rPr lang="en-US" sz="1600" b="1" dirty="0">
                <a:latin typeface="Calibri" pitchFamily="34" charset="0"/>
                <a:hlinkClick r:id="rId4" tooltip="Boron"/>
              </a:rPr>
              <a:t>boron</a:t>
            </a:r>
            <a:r>
              <a:rPr lang="en-US" sz="1600" b="1" dirty="0">
                <a:latin typeface="Calibri" pitchFamily="34" charset="0"/>
              </a:rPr>
              <a:t> and </a:t>
            </a:r>
            <a:r>
              <a:rPr lang="en-US" sz="1600" b="1" dirty="0">
                <a:latin typeface="Calibri" pitchFamily="34" charset="0"/>
                <a:hlinkClick r:id="rId5" tooltip="Nitrogen"/>
              </a:rPr>
              <a:t>nitrogen</a:t>
            </a:r>
            <a:r>
              <a:rPr lang="en-US" sz="1600" b="1" dirty="0">
                <a:latin typeface="Calibri" pitchFamily="34" charset="0"/>
              </a:rPr>
              <a:t> atoms. BN is </a:t>
            </a:r>
            <a:r>
              <a:rPr lang="en-US" sz="1600" b="1" dirty="0" err="1">
                <a:latin typeface="Calibri" pitchFamily="34" charset="0"/>
                <a:hlinkClick r:id="rId6" tooltip="Isoelectronic"/>
              </a:rPr>
              <a:t>isoelectronic</a:t>
            </a:r>
            <a:r>
              <a:rPr lang="en-US" sz="1600" b="1" dirty="0">
                <a:latin typeface="Calibri" pitchFamily="34" charset="0"/>
              </a:rPr>
              <a:t> to a similarly structured </a:t>
            </a:r>
            <a:r>
              <a:rPr lang="en-US" sz="1600" b="1" dirty="0">
                <a:latin typeface="Calibri" pitchFamily="34" charset="0"/>
                <a:hlinkClick r:id="rId7" tooltip="Carbon"/>
              </a:rPr>
              <a:t>carbon</a:t>
            </a:r>
            <a:r>
              <a:rPr lang="en-US" sz="1600" b="1" dirty="0">
                <a:latin typeface="Calibri" pitchFamily="34" charset="0"/>
              </a:rPr>
              <a:t> lattice and thus exists in various </a:t>
            </a:r>
            <a:r>
              <a:rPr lang="en-US" sz="1600" b="1" dirty="0">
                <a:latin typeface="Calibri" pitchFamily="34" charset="0"/>
                <a:hlinkClick r:id="rId8" tooltip="Polymorphism (materials science)"/>
              </a:rPr>
              <a:t>crystalline forms</a:t>
            </a:r>
            <a:r>
              <a:rPr lang="en-US" sz="1600" b="1" dirty="0">
                <a:latin typeface="Calibri" pitchFamily="34" charset="0"/>
              </a:rPr>
              <a:t>. The </a:t>
            </a:r>
            <a:r>
              <a:rPr lang="en-US" sz="1600" b="1" dirty="0">
                <a:latin typeface="Calibri" pitchFamily="34" charset="0"/>
                <a:hlinkClick r:id="rId9" tooltip="Hexagonal crystal system"/>
              </a:rPr>
              <a:t>hexagonal form</a:t>
            </a:r>
            <a:r>
              <a:rPr lang="en-US" sz="1600" b="1" dirty="0">
                <a:latin typeface="Calibri" pitchFamily="34" charset="0"/>
              </a:rPr>
              <a:t> corresponding to </a:t>
            </a:r>
            <a:r>
              <a:rPr lang="en-US" sz="1600" b="1" dirty="0">
                <a:latin typeface="Calibri" pitchFamily="34" charset="0"/>
                <a:hlinkClick r:id="rId10" tooltip="Graphite"/>
              </a:rPr>
              <a:t>graphite</a:t>
            </a:r>
            <a:r>
              <a:rPr lang="en-US" sz="1600" b="1" dirty="0">
                <a:latin typeface="Calibri" pitchFamily="34" charset="0"/>
              </a:rPr>
              <a:t> is the most stable and softest among BN polymorphs, and is therefore used as a lubricant and an additive to cosmetic products. The cubic  variety analogous to </a:t>
            </a:r>
            <a:r>
              <a:rPr lang="en-US" sz="1600" b="1" dirty="0">
                <a:latin typeface="Calibri" pitchFamily="34" charset="0"/>
                <a:hlinkClick r:id="rId11" tooltip="Diamond"/>
              </a:rPr>
              <a:t>diamond</a:t>
            </a:r>
            <a:r>
              <a:rPr lang="en-US" sz="1600" b="1" dirty="0">
                <a:latin typeface="Calibri" pitchFamily="34" charset="0"/>
              </a:rPr>
              <a:t> is called c-BN. 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latin typeface="Calibri" pitchFamily="34" charset="0"/>
              </a:rPr>
              <a:t>Boron </a:t>
            </a:r>
            <a:r>
              <a:rPr lang="en-US" sz="1600" b="1" dirty="0">
                <a:latin typeface="Calibri" pitchFamily="34" charset="0"/>
              </a:rPr>
              <a:t>nitride is not found in nature and is therefore produced synthetically from </a:t>
            </a:r>
            <a:r>
              <a:rPr lang="en-US" sz="1600" b="1" dirty="0">
                <a:latin typeface="Calibri" pitchFamily="34" charset="0"/>
                <a:hlinkClick r:id="rId12" tooltip="Boric acid"/>
              </a:rPr>
              <a:t>boric acid</a:t>
            </a:r>
            <a:r>
              <a:rPr lang="en-US" sz="1600" b="1" dirty="0">
                <a:latin typeface="Calibri" pitchFamily="34" charset="0"/>
              </a:rPr>
              <a:t> or </a:t>
            </a:r>
            <a:r>
              <a:rPr lang="en-US" sz="1600" b="1" dirty="0">
                <a:latin typeface="Calibri" pitchFamily="34" charset="0"/>
                <a:hlinkClick r:id="rId13" tooltip="Boron trioxide"/>
              </a:rPr>
              <a:t>boron trioxide</a:t>
            </a:r>
            <a:r>
              <a:rPr lang="en-US" sz="1600" b="1" dirty="0">
                <a:latin typeface="Calibri" pitchFamily="34" charset="0"/>
              </a:rPr>
              <a:t>. The initial product is amorphous BN powder, which is converted to crystalline h-BN by heating in nitrogen flow at temperatures above 1500 °C.  </a:t>
            </a:r>
          </a:p>
          <a:p>
            <a:pPr>
              <a:lnSpc>
                <a:spcPct val="150000"/>
              </a:lnSpc>
            </a:pPr>
            <a:r>
              <a:rPr lang="en-US" sz="1600" b="1" dirty="0" smtClean="0">
                <a:latin typeface="Calibri" pitchFamily="34" charset="0"/>
              </a:rPr>
              <a:t>Because </a:t>
            </a:r>
            <a:r>
              <a:rPr lang="en-US" sz="1600" b="1" dirty="0">
                <a:latin typeface="Calibri" pitchFamily="34" charset="0"/>
              </a:rPr>
              <a:t>of excellent thermal and chemical stability, boron nitride ceramics are traditionally used as parts of high-temperature equipment. Boron nitride has a great potential in nanotechnology. </a:t>
            </a:r>
            <a:r>
              <a:rPr lang="en-US" sz="1600" b="1" dirty="0" err="1">
                <a:latin typeface="Calibri" pitchFamily="34" charset="0"/>
              </a:rPr>
              <a:t>Nanotubes</a:t>
            </a:r>
            <a:r>
              <a:rPr lang="en-US" sz="1600" b="1" dirty="0">
                <a:latin typeface="Calibri" pitchFamily="34" charset="0"/>
              </a:rPr>
              <a:t> of BN can be produced that have a structure similar to that of </a:t>
            </a:r>
            <a:r>
              <a:rPr lang="en-US" sz="1600" b="1" dirty="0">
                <a:latin typeface="Calibri" pitchFamily="34" charset="0"/>
                <a:hlinkClick r:id="rId14" tooltip="Carbon nanotube"/>
              </a:rPr>
              <a:t>carbon </a:t>
            </a:r>
            <a:r>
              <a:rPr lang="en-US" sz="1600" b="1" dirty="0" err="1">
                <a:latin typeface="Calibri" pitchFamily="34" charset="0"/>
                <a:hlinkClick r:id="rId14" tooltip="Carbon nanotube"/>
              </a:rPr>
              <a:t>nanotubes</a:t>
            </a:r>
            <a:r>
              <a:rPr lang="en-US" sz="1600" b="1" dirty="0">
                <a:latin typeface="Calibri" pitchFamily="34" charset="0"/>
              </a:rPr>
              <a:t>,  a BN </a:t>
            </a:r>
            <a:r>
              <a:rPr lang="en-US" sz="1600" b="1" dirty="0" err="1">
                <a:latin typeface="Calibri" pitchFamily="34" charset="0"/>
              </a:rPr>
              <a:t>nanotube</a:t>
            </a:r>
            <a:r>
              <a:rPr lang="en-US" sz="1600" b="1" dirty="0">
                <a:latin typeface="Calibri" pitchFamily="34" charset="0"/>
              </a:rPr>
              <a:t> is an electrical insulator  . Similar to other BN forms, BN </a:t>
            </a:r>
            <a:r>
              <a:rPr lang="en-US" sz="1600" b="1" dirty="0" err="1">
                <a:latin typeface="Calibri" pitchFamily="34" charset="0"/>
              </a:rPr>
              <a:t>nanotubes</a:t>
            </a:r>
            <a:r>
              <a:rPr lang="en-US" sz="1600" b="1" dirty="0">
                <a:latin typeface="Calibri" pitchFamily="34" charset="0"/>
              </a:rPr>
              <a:t> are more thermally and chemically stable than carbon </a:t>
            </a:r>
            <a:r>
              <a:rPr lang="en-US" sz="1600" b="1" dirty="0" err="1">
                <a:latin typeface="Calibri" pitchFamily="34" charset="0"/>
              </a:rPr>
              <a:t>nanotubes</a:t>
            </a:r>
            <a:r>
              <a:rPr lang="en-US" sz="1600" b="1" dirty="0">
                <a:latin typeface="Calibri" pitchFamily="34" charset="0"/>
              </a:rPr>
              <a:t> which favors them for some applications.</a:t>
            </a:r>
          </a:p>
        </p:txBody>
      </p:sp>
      <p:sp>
        <p:nvSpPr>
          <p:cNvPr id="23555" name="TextBox 2"/>
          <p:cNvSpPr txBox="1">
            <a:spLocks noChangeArrowheads="1"/>
          </p:cNvSpPr>
          <p:nvPr/>
        </p:nvSpPr>
        <p:spPr bwMode="auto">
          <a:xfrm>
            <a:off x="1371600" y="381000"/>
            <a:ext cx="6754813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0000CC"/>
                </a:solidFill>
                <a:latin typeface="Calibri" pitchFamily="34" charset="0"/>
              </a:rPr>
              <a:t>Boron Nitride </a:t>
            </a:r>
            <a:r>
              <a:rPr lang="en-US" sz="3600" b="1" dirty="0">
                <a:solidFill>
                  <a:srgbClr val="0000CC"/>
                </a:solidFill>
              </a:rPr>
              <a:t>- </a:t>
            </a:r>
            <a:r>
              <a:rPr lang="en-US" sz="3600" b="1" dirty="0">
                <a:solidFill>
                  <a:srgbClr val="0000CC"/>
                </a:solidFill>
                <a:latin typeface="Calibri" pitchFamily="34" charset="0"/>
              </a:rPr>
              <a:t>Inorganic graphite </a:t>
            </a:r>
            <a:endParaRPr lang="en-US" sz="3200" b="1" dirty="0"/>
          </a:p>
          <a:p>
            <a:r>
              <a:rPr lang="en-US" sz="3200" b="1" dirty="0">
                <a:solidFill>
                  <a:srgbClr val="0000CC"/>
                </a:solidFill>
              </a:rPr>
              <a:t> -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Box 1"/>
          <p:cNvSpPr txBox="1">
            <a:spLocks noChangeArrowheads="1"/>
          </p:cNvSpPr>
          <p:nvPr/>
        </p:nvSpPr>
        <p:spPr bwMode="auto">
          <a:xfrm>
            <a:off x="304800" y="304800"/>
            <a:ext cx="88392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u="sng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Boron nitride (BN)</a:t>
            </a:r>
            <a:r>
              <a:rPr lang="en-US" sz="2400" b="1" u="sng" baseline="-25000" dirty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n</a:t>
            </a:r>
            <a:endParaRPr lang="en-US" sz="2400" b="1" u="sng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US" sz="1600" b="1" u="sng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It’s a polymer of boron &amp; nitrogen. Similar to graphite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C</a:t>
            </a:r>
            <a:r>
              <a:rPr lang="en-US" sz="1600" baseline="-25000" dirty="0" err="1">
                <a:latin typeface="Arial" pitchFamily="34" charset="0"/>
                <a:cs typeface="Arial" pitchFamily="34" charset="0"/>
              </a:rPr>
              <a:t>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&amp; also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iso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electronic to it.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Both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B and N undergo sp</a:t>
            </a:r>
            <a:r>
              <a:rPr lang="en-US" sz="1600" baseline="30000" dirty="0">
                <a:latin typeface="Arial" pitchFamily="34" charset="0"/>
                <a:cs typeface="Arial" pitchFamily="34" charset="0"/>
              </a:rPr>
              <a:t>2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hybridisation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.  The hybrid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orbitals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of  B &amp; N overlap to form   </a:t>
            </a:r>
            <a:r>
              <a:rPr lang="el-GR" sz="1600" dirty="0">
                <a:latin typeface="Arial" pitchFamily="34" charset="0"/>
                <a:cs typeface="Arial" pitchFamily="34" charset="0"/>
              </a:rPr>
              <a:t>σ</a:t>
            </a:r>
            <a:r>
              <a:rPr lang="en-US" sz="1600" dirty="0"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bonds while the remaining electrons from </a:t>
            </a:r>
            <a:r>
              <a:rPr lang="el-GR" sz="1600" dirty="0">
                <a:latin typeface="Arial" pitchFamily="34" charset="0"/>
                <a:cs typeface="Arial" pitchFamily="34" charset="0"/>
                <a:sym typeface="Wingdings" pitchFamily="2" charset="2"/>
              </a:rPr>
              <a:t>π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-bonds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structure is similar to graphite </a:t>
            </a:r>
            <a:r>
              <a:rPr lang="en-US" sz="1600" dirty="0" err="1">
                <a:latin typeface="Arial" pitchFamily="34" charset="0"/>
                <a:cs typeface="Arial" pitchFamily="34" charset="0"/>
              </a:rPr>
              <a:t>C</a:t>
            </a:r>
            <a:r>
              <a:rPr lang="en-US" sz="1600" baseline="-25000" dirty="0" err="1">
                <a:latin typeface="Arial" pitchFamily="34" charset="0"/>
                <a:cs typeface="Arial" pitchFamily="34" charset="0"/>
              </a:rPr>
              <a:t>n</a:t>
            </a:r>
            <a:r>
              <a:rPr lang="en-US" sz="1600" baseline="-25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but the </a:t>
            </a:r>
            <a:r>
              <a:rPr lang="el-GR" sz="1600" dirty="0">
                <a:latin typeface="Arial" pitchFamily="34" charset="0"/>
                <a:cs typeface="Arial" pitchFamily="34" charset="0"/>
                <a:sym typeface="Wingdings" pitchFamily="2" charset="2"/>
              </a:rPr>
              <a:t>π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– electrons are partially delocalized over </a:t>
            </a:r>
            <a:r>
              <a:rPr lang="en-US" sz="1600" dirty="0">
                <a:latin typeface="Arial" pitchFamily="34" charset="0"/>
                <a:cs typeface="Arial" pitchFamily="34" charset="0"/>
                <a:sym typeface="Wingdings" pitchFamily="2" charset="2"/>
              </a:rPr>
              <a:t>B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-atoms leading to unequal (B-N) bond lengths 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Each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hexagonal ring has alternate single &amp; double bonds with three boron and three nitrogen atoms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layers are so arranged that boron atom of one layer is immediately over the nitrogen atom of the adjacent layer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B-N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bonds length is 1.45 A</a:t>
            </a:r>
            <a:r>
              <a:rPr lang="en-US" sz="1600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while the distance between any two layers is 8.33A</a:t>
            </a:r>
            <a:r>
              <a:rPr lang="en-US" sz="1600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Boron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nitride when heated to 3000</a:t>
            </a:r>
            <a:r>
              <a:rPr lang="en-US" sz="1600" baseline="30000" dirty="0">
                <a:latin typeface="Arial" pitchFamily="34" charset="0"/>
                <a:cs typeface="Arial" pitchFamily="34" charset="0"/>
              </a:rPr>
              <a:t>0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at 70,000 atom pressure gives a cubic form like diamond structure where B &amp; N attains a tetrahedral coordination. The (BN)</a:t>
            </a:r>
            <a:r>
              <a:rPr lang="en-US" sz="1600" baseline="-25000" dirty="0">
                <a:latin typeface="Arial" pitchFamily="34" charset="0"/>
                <a:cs typeface="Arial" pitchFamily="34" charset="0"/>
              </a:rPr>
              <a:t>n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 in this form is superior to diamond in its mechanical strength &amp; hardness but easily undergoes surface oxidation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381000"/>
            <a:ext cx="7772400" cy="58166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0000CC"/>
                </a:solidFill>
                <a:latin typeface="Arial" pitchFamily="34" charset="0"/>
              </a:rPr>
              <a:t>Preparation of Boron nitride </a:t>
            </a:r>
          </a:p>
          <a:p>
            <a:pPr>
              <a:defRPr/>
            </a:pPr>
            <a:endParaRPr lang="en-US" sz="2400" b="1" dirty="0">
              <a:latin typeface="Arial" pitchFamily="34" charset="0"/>
            </a:endParaRPr>
          </a:p>
          <a:p>
            <a:pPr marL="342900" indent="-342900">
              <a:defRPr/>
            </a:pPr>
            <a:r>
              <a:rPr lang="en-US" dirty="0">
                <a:latin typeface="Arial" pitchFamily="34" charset="0"/>
              </a:rPr>
              <a:t>1. By heating boron in nitrogen, NO or NH</a:t>
            </a:r>
            <a:r>
              <a:rPr lang="en-US" baseline="-25000" dirty="0">
                <a:latin typeface="Arial" pitchFamily="34" charset="0"/>
              </a:rPr>
              <a:t>3</a:t>
            </a:r>
            <a:r>
              <a:rPr lang="en-US" dirty="0">
                <a:latin typeface="Arial" pitchFamily="34" charset="0"/>
              </a:rPr>
              <a:t> </a:t>
            </a:r>
          </a:p>
          <a:p>
            <a:pPr marL="342900" indent="-342900">
              <a:defRPr/>
            </a:pPr>
            <a:r>
              <a:rPr lang="en-US" dirty="0">
                <a:latin typeface="Arial" pitchFamily="34" charset="0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</a:rPr>
              <a:t>2B+N</a:t>
            </a:r>
            <a:r>
              <a:rPr lang="en-US" baseline="-25000" dirty="0">
                <a:solidFill>
                  <a:srgbClr val="FF0000"/>
                </a:solidFill>
                <a:latin typeface="Arial" pitchFamily="34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 2BN </a:t>
            </a:r>
          </a:p>
          <a:p>
            <a:pPr marL="342900" indent="-342900">
              <a:defRPr/>
            </a:pP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      5B+3NO 3BN + B</a:t>
            </a:r>
            <a:r>
              <a:rPr lang="en-US" baseline="-25000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2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O</a:t>
            </a:r>
            <a:r>
              <a:rPr lang="en-US" baseline="-25000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3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 </a:t>
            </a:r>
          </a:p>
          <a:p>
            <a:pPr marL="342900" indent="-342900">
              <a:defRPr/>
            </a:pP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      2B +2NH</a:t>
            </a:r>
            <a:r>
              <a:rPr lang="en-US" baseline="-25000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3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  2BN +3H</a:t>
            </a:r>
            <a:r>
              <a:rPr lang="en-US" baseline="-25000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2</a:t>
            </a:r>
          </a:p>
          <a:p>
            <a:pPr marL="342900" indent="-342900">
              <a:defRPr/>
            </a:pPr>
            <a:endParaRPr lang="en-US" baseline="-25000" dirty="0">
              <a:latin typeface="Arial" pitchFamily="34" charset="0"/>
              <a:sym typeface="Wingdings" pitchFamily="2" charset="2"/>
            </a:endParaRPr>
          </a:p>
          <a:p>
            <a:pPr marL="342900" indent="-342900">
              <a:defRPr/>
            </a:pPr>
            <a:r>
              <a:rPr lang="en-US" dirty="0">
                <a:latin typeface="Arial" pitchFamily="34" charset="0"/>
                <a:sym typeface="Wingdings" pitchFamily="2" charset="2"/>
              </a:rPr>
              <a:t>2.  By heating B</a:t>
            </a:r>
            <a:r>
              <a:rPr lang="en-US" baseline="-25000" dirty="0">
                <a:latin typeface="Arial" pitchFamily="34" charset="0"/>
                <a:sym typeface="Wingdings" pitchFamily="2" charset="2"/>
              </a:rPr>
              <a:t>2</a:t>
            </a:r>
            <a:r>
              <a:rPr lang="en-US" dirty="0">
                <a:latin typeface="Arial" pitchFamily="34" charset="0"/>
                <a:sym typeface="Wingdings" pitchFamily="2" charset="2"/>
              </a:rPr>
              <a:t>O</a:t>
            </a:r>
            <a:r>
              <a:rPr lang="en-US" baseline="-25000" dirty="0">
                <a:latin typeface="Arial" pitchFamily="34" charset="0"/>
                <a:sym typeface="Wingdings" pitchFamily="2" charset="2"/>
              </a:rPr>
              <a:t>3</a:t>
            </a:r>
            <a:r>
              <a:rPr lang="en-US" dirty="0">
                <a:latin typeface="Arial" pitchFamily="34" charset="0"/>
                <a:sym typeface="Wingdings" pitchFamily="2" charset="2"/>
              </a:rPr>
              <a:t> with Hg(CN)</a:t>
            </a:r>
            <a:r>
              <a:rPr lang="en-US" baseline="-25000" dirty="0">
                <a:latin typeface="Arial" pitchFamily="34" charset="0"/>
                <a:sym typeface="Wingdings" pitchFamily="2" charset="2"/>
              </a:rPr>
              <a:t>2</a:t>
            </a:r>
            <a:r>
              <a:rPr lang="en-US" dirty="0">
                <a:latin typeface="Arial" pitchFamily="34" charset="0"/>
                <a:sym typeface="Wingdings" pitchFamily="2" charset="2"/>
              </a:rPr>
              <a:t> KCN or NH</a:t>
            </a:r>
            <a:r>
              <a:rPr lang="en-US" baseline="-25000" dirty="0">
                <a:latin typeface="Arial" pitchFamily="34" charset="0"/>
                <a:sym typeface="Wingdings" pitchFamily="2" charset="2"/>
              </a:rPr>
              <a:t>4</a:t>
            </a:r>
            <a:r>
              <a:rPr lang="en-US" dirty="0">
                <a:latin typeface="Arial" pitchFamily="34" charset="0"/>
                <a:sym typeface="Wingdings" pitchFamily="2" charset="2"/>
              </a:rPr>
              <a:t>Cl</a:t>
            </a:r>
          </a:p>
          <a:p>
            <a:pPr marL="342900" indent="-342900">
              <a:defRPr/>
            </a:pP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       B</a:t>
            </a:r>
            <a:r>
              <a:rPr lang="en-US" baseline="-25000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2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O</a:t>
            </a:r>
            <a:r>
              <a:rPr lang="en-US" baseline="-25000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3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+2 KCN  2BN +K</a:t>
            </a:r>
            <a:r>
              <a:rPr lang="en-US" baseline="-25000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2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O+2CO</a:t>
            </a:r>
          </a:p>
          <a:p>
            <a:pPr marL="342900" indent="-342900">
              <a:defRPr/>
            </a:pPr>
            <a:endParaRPr lang="en-US" dirty="0">
              <a:latin typeface="Arial" pitchFamily="34" charset="0"/>
              <a:sym typeface="Wingdings" pitchFamily="2" charset="2"/>
            </a:endParaRPr>
          </a:p>
          <a:p>
            <a:pPr marL="342900" indent="-342900">
              <a:defRPr/>
            </a:pPr>
            <a:r>
              <a:rPr lang="en-US" dirty="0">
                <a:latin typeface="Arial" pitchFamily="34" charset="0"/>
                <a:sym typeface="Wingdings" pitchFamily="2" charset="2"/>
              </a:rPr>
              <a:t>3. Anhydrous borax is heated with dry NH</a:t>
            </a:r>
            <a:r>
              <a:rPr lang="en-US" baseline="-25000" dirty="0">
                <a:latin typeface="Arial" pitchFamily="34" charset="0"/>
                <a:sym typeface="Wingdings" pitchFamily="2" charset="2"/>
              </a:rPr>
              <a:t>4</a:t>
            </a:r>
            <a:r>
              <a:rPr lang="en-US" dirty="0">
                <a:latin typeface="Arial" pitchFamily="34" charset="0"/>
                <a:sym typeface="Wingdings" pitchFamily="2" charset="2"/>
              </a:rPr>
              <a:t>Cl to red heat in a platinum crucible </a:t>
            </a:r>
          </a:p>
          <a:p>
            <a:pPr marL="342900" indent="-342900">
              <a:defRPr/>
            </a:pPr>
            <a:r>
              <a:rPr lang="en-US" dirty="0">
                <a:latin typeface="Arial" pitchFamily="34" charset="0"/>
                <a:sym typeface="Wingdings" pitchFamily="2" charset="2"/>
              </a:rPr>
              <a:t>     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Na</a:t>
            </a:r>
            <a:r>
              <a:rPr lang="en-US" baseline="-25000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2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B</a:t>
            </a:r>
            <a:r>
              <a:rPr lang="en-US" baseline="-25000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4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O</a:t>
            </a:r>
            <a:r>
              <a:rPr lang="en-US" baseline="-25000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7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 + 2NH</a:t>
            </a:r>
            <a:r>
              <a:rPr lang="en-US" baseline="-25000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4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Cl  2BN +2Na </a:t>
            </a:r>
            <a:r>
              <a:rPr lang="en-US" dirty="0" err="1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Cl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 + B</a:t>
            </a:r>
            <a:r>
              <a:rPr lang="en-US" baseline="-25000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2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O</a:t>
            </a:r>
            <a:r>
              <a:rPr lang="en-US" baseline="-25000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3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+4H</a:t>
            </a:r>
            <a:r>
              <a:rPr lang="en-US" baseline="-25000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2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O </a:t>
            </a:r>
          </a:p>
          <a:p>
            <a:pPr marL="342900" indent="-342900">
              <a:defRPr/>
            </a:pPr>
            <a:endParaRPr lang="en-US" dirty="0">
              <a:latin typeface="Arial" pitchFamily="34" charset="0"/>
              <a:sym typeface="Wingdings" pitchFamily="2" charset="2"/>
            </a:endParaRPr>
          </a:p>
          <a:p>
            <a:pPr marL="342900" indent="-342900">
              <a:defRPr/>
            </a:pPr>
            <a:r>
              <a:rPr lang="en-US" dirty="0">
                <a:latin typeface="Arial" pitchFamily="34" charset="0"/>
                <a:sym typeface="Wingdings" pitchFamily="2" charset="2"/>
              </a:rPr>
              <a:t> 4. B</a:t>
            </a:r>
            <a:r>
              <a:rPr lang="en-US" baseline="-25000" dirty="0">
                <a:latin typeface="Arial" pitchFamily="34" charset="0"/>
                <a:sym typeface="Wingdings" pitchFamily="2" charset="2"/>
              </a:rPr>
              <a:t>2</a:t>
            </a:r>
            <a:r>
              <a:rPr lang="en-US" dirty="0">
                <a:latin typeface="Arial" pitchFamily="34" charset="0"/>
                <a:sym typeface="Wingdings" pitchFamily="2" charset="2"/>
              </a:rPr>
              <a:t>H</a:t>
            </a:r>
            <a:r>
              <a:rPr lang="en-US" baseline="-25000" dirty="0">
                <a:latin typeface="Arial" pitchFamily="34" charset="0"/>
                <a:sym typeface="Wingdings" pitchFamily="2" charset="2"/>
              </a:rPr>
              <a:t>6 </a:t>
            </a:r>
            <a:r>
              <a:rPr lang="en-US" dirty="0">
                <a:latin typeface="Arial" pitchFamily="34" charset="0"/>
                <a:sym typeface="Wingdings" pitchFamily="2" charset="2"/>
              </a:rPr>
              <a:t>reacts with excess of NH</a:t>
            </a:r>
            <a:r>
              <a:rPr lang="en-US" baseline="-25000" dirty="0">
                <a:latin typeface="Arial" pitchFamily="34" charset="0"/>
                <a:sym typeface="Wingdings" pitchFamily="2" charset="2"/>
              </a:rPr>
              <a:t>3</a:t>
            </a:r>
            <a:r>
              <a:rPr lang="en-US" dirty="0">
                <a:latin typeface="Arial" pitchFamily="34" charset="0"/>
                <a:sym typeface="Wingdings" pitchFamily="2" charset="2"/>
              </a:rPr>
              <a:t> at high temp, BN is obtained </a:t>
            </a:r>
          </a:p>
          <a:p>
            <a:pPr marL="342900" indent="-342900">
              <a:defRPr/>
            </a:pP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      B</a:t>
            </a:r>
            <a:r>
              <a:rPr lang="en-US" baseline="-25000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2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H</a:t>
            </a:r>
            <a:r>
              <a:rPr lang="en-US" baseline="-25000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6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+2NH</a:t>
            </a:r>
            <a:r>
              <a:rPr lang="en-US" baseline="-25000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3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 2BN+6H</a:t>
            </a:r>
            <a:r>
              <a:rPr lang="en-US" baseline="-25000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2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sym typeface="Wingdings" pitchFamily="2" charset="2"/>
              </a:rPr>
              <a:t> </a:t>
            </a:r>
          </a:p>
          <a:p>
            <a:pPr marL="342900" indent="-342900">
              <a:defRPr/>
            </a:pPr>
            <a:endParaRPr lang="en-US" dirty="0">
              <a:latin typeface="Arial" pitchFamily="34" charset="0"/>
              <a:sym typeface="Wingdings" pitchFamily="2" charset="2"/>
            </a:endParaRPr>
          </a:p>
          <a:p>
            <a:pPr marL="342900" indent="-342900">
              <a:defRPr/>
            </a:pPr>
            <a:r>
              <a:rPr lang="en-US" sz="2000" b="1" dirty="0">
                <a:latin typeface="Arial" pitchFamily="34" charset="0"/>
                <a:sym typeface="Wingdings" pitchFamily="2" charset="2"/>
              </a:rPr>
              <a:t>Properties</a:t>
            </a:r>
          </a:p>
          <a:p>
            <a:pPr marL="342900" indent="-342900">
              <a:defRPr/>
            </a:pPr>
            <a:r>
              <a:rPr lang="en-US" dirty="0">
                <a:latin typeface="Arial" pitchFamily="34" charset="0"/>
                <a:sym typeface="Wingdings" pitchFamily="2" charset="2"/>
              </a:rPr>
              <a:t>It gets decomposed when heated in steam, evolving NH</a:t>
            </a:r>
            <a:r>
              <a:rPr lang="en-US" baseline="-25000" dirty="0">
                <a:latin typeface="Arial" pitchFamily="34" charset="0"/>
                <a:sym typeface="Wingdings" pitchFamily="2" charset="2"/>
              </a:rPr>
              <a:t>3</a:t>
            </a:r>
            <a:endParaRPr lang="en-US" dirty="0">
              <a:latin typeface="Arial" pitchFamily="34" charset="0"/>
              <a:sym typeface="Wingdings" pitchFamily="2" charset="2"/>
            </a:endParaRPr>
          </a:p>
          <a:p>
            <a:pPr marL="342900" indent="-342900">
              <a:defRPr/>
            </a:pPr>
            <a:endParaRPr lang="en-US" dirty="0"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7" name="Picture 7" descr="http://lpmmc.grenoble.cnrs.fr/UserFiles/Image/graphite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800600" y="914400"/>
            <a:ext cx="3533775" cy="3533775"/>
          </a:xfrm>
          <a:prstGeom prst="rect">
            <a:avLst/>
          </a:prstGeom>
          <a:noFill/>
        </p:spPr>
      </p:pic>
      <p:sp>
        <p:nvSpPr>
          <p:cNvPr id="26627" name="TextBox 5"/>
          <p:cNvSpPr txBox="1">
            <a:spLocks noChangeArrowheads="1"/>
          </p:cNvSpPr>
          <p:nvPr/>
        </p:nvSpPr>
        <p:spPr bwMode="auto">
          <a:xfrm>
            <a:off x="1447800" y="4800600"/>
            <a:ext cx="20177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CC"/>
                </a:solidFill>
              </a:rPr>
              <a:t>BORON NITRIDE</a:t>
            </a:r>
          </a:p>
        </p:txBody>
      </p:sp>
      <p:sp>
        <p:nvSpPr>
          <p:cNvPr id="26628" name="TextBox 6"/>
          <p:cNvSpPr txBox="1">
            <a:spLocks noChangeArrowheads="1"/>
          </p:cNvSpPr>
          <p:nvPr/>
        </p:nvSpPr>
        <p:spPr bwMode="auto">
          <a:xfrm>
            <a:off x="5867400" y="4876800"/>
            <a:ext cx="13652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CC"/>
                </a:solidFill>
              </a:rPr>
              <a:t>GRAPHITE</a:t>
            </a:r>
          </a:p>
        </p:txBody>
      </p:sp>
      <p:pic>
        <p:nvPicPr>
          <p:cNvPr id="26629" name="Picture 11" descr="http://www.docbrown.info/page04/4_72bond/BNhexagonal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990600"/>
            <a:ext cx="4471988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420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Asthana</dc:creator>
  <cp:lastModifiedBy>Asthana</cp:lastModifiedBy>
  <cp:revision>1</cp:revision>
  <dcterms:created xsi:type="dcterms:W3CDTF">2006-08-16T00:00:00Z</dcterms:created>
  <dcterms:modified xsi:type="dcterms:W3CDTF">2014-07-15T17:25:53Z</dcterms:modified>
</cp:coreProperties>
</file>